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67" r:id="rId3"/>
    <p:sldId id="268" r:id="rId4"/>
    <p:sldId id="257" r:id="rId5"/>
    <p:sldId id="258" r:id="rId6"/>
    <p:sldId id="259" r:id="rId7"/>
    <p:sldId id="260" r:id="rId8"/>
    <p:sldId id="269" r:id="rId9"/>
    <p:sldId id="261" r:id="rId10"/>
    <p:sldId id="282" r:id="rId11"/>
    <p:sldId id="276" r:id="rId12"/>
    <p:sldId id="277" r:id="rId13"/>
    <p:sldId id="278" r:id="rId14"/>
    <p:sldId id="279" r:id="rId15"/>
    <p:sldId id="280" r:id="rId16"/>
    <p:sldId id="281" r:id="rId17"/>
    <p:sldId id="271" r:id="rId18"/>
    <p:sldId id="262" r:id="rId19"/>
    <p:sldId id="263" r:id="rId20"/>
    <p:sldId id="272" r:id="rId21"/>
    <p:sldId id="273" r:id="rId22"/>
    <p:sldId id="264" r:id="rId23"/>
    <p:sldId id="274" r:id="rId24"/>
    <p:sldId id="275" r:id="rId25"/>
    <p:sldId id="265" r:id="rId26"/>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95"/>
  </p:normalViewPr>
  <p:slideViewPr>
    <p:cSldViewPr>
      <p:cViewPr>
        <p:scale>
          <a:sx n="145" d="100"/>
          <a:sy n="145" d="100"/>
        </p:scale>
        <p:origin x="680" y="-96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2.tiff>
</file>

<file path=ppt/media/image3.tiff>
</file>

<file path=ppt/media/image4.tiff>
</file>

<file path=ppt/media/image5.tiff>
</file>

<file path=ppt/media/image6.tiff>
</file>

<file path=ppt/media/image7.png>
</file>

<file path=ppt/media/image8.tiff>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8133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1264095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602525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157818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區段標頭">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87C4360D-628F-416C-B12A-F1F944815B86}" type="slidenum">
              <a:rPr lang="zh-TW" altLang="en-US" smtClean="0"/>
              <a:pPr/>
              <a:t>‹#›</a:t>
            </a:fld>
            <a:endParaRPr lang="zh-TW"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486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520543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Content Placeholder 3"/>
          <p:cNvSpPr>
            <a:spLocks noGrp="1"/>
          </p:cNvSpPr>
          <p:nvPr>
            <p:ph sz="half" idx="2"/>
          </p:nvPr>
        </p:nvSpPr>
        <p:spPr>
          <a:xfrm>
            <a:off x="822960" y="2582334"/>
            <a:ext cx="3703320" cy="328676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Content Placeholder 5"/>
          <p:cNvSpPr>
            <a:spLocks noGrp="1"/>
          </p:cNvSpPr>
          <p:nvPr>
            <p:ph sz="quarter" idx="4"/>
          </p:nvPr>
        </p:nvSpPr>
        <p:spPr>
          <a:xfrm>
            <a:off x="4663440" y="2582334"/>
            <a:ext cx="3703320" cy="328676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2066600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2108437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TW" altLang="en-US"/>
          </a:p>
        </p:txBody>
      </p:sp>
      <p:sp>
        <p:nvSpPr>
          <p:cNvPr id="9" name="Slide Number Placeholder 8"/>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886865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zh-TW" altLang="en-US" smtClean="0"/>
              <a:t>按一下以編輯母片標題樣式</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5203FA44-875D-4CA7-AB22-8DDF71826ED9}" type="datetimeFigureOut">
              <a:rPr lang="zh-TW" altLang="en-US" smtClean="0"/>
              <a:pPr/>
              <a:t>2018/11/12</a:t>
            </a:fld>
            <a:endParaRPr lang="zh-TW"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zh-TW"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2014099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smtClean="0"/>
              <a:t>將圖片拖曳至版面配置區或按一下圖示以新增</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5203FA44-875D-4CA7-AB22-8DDF71826ED9}" type="datetimeFigureOut">
              <a:rPr lang="zh-TW" altLang="en-US" smtClean="0"/>
              <a:pPr/>
              <a:t>2018/11/12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87C4360D-628F-416C-B12A-F1F944815B86}" type="slidenum">
              <a:rPr lang="zh-TW" altLang="en-US" smtClean="0"/>
              <a:pPr/>
              <a:t>‹#›</a:t>
            </a:fld>
            <a:endParaRPr lang="zh-TW" altLang="en-US"/>
          </a:p>
        </p:txBody>
      </p:sp>
    </p:spTree>
    <p:extLst>
      <p:ext uri="{BB962C8B-B14F-4D97-AF65-F5344CB8AC3E}">
        <p14:creationId xmlns:p14="http://schemas.microsoft.com/office/powerpoint/2010/main" val="18751845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5203FA44-875D-4CA7-AB22-8DDF71826ED9}" type="datetimeFigureOut">
              <a:rPr lang="zh-TW" altLang="en-US" smtClean="0"/>
              <a:pPr/>
              <a:t>2018/11/12</a:t>
            </a:fld>
            <a:endParaRPr lang="zh-TW"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TW"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87C4360D-628F-416C-B12A-F1F944815B86}" type="slidenum">
              <a:rPr lang="zh-TW" altLang="en-US" smtClean="0"/>
              <a:pPr/>
              <a:t>‹#›</a:t>
            </a:fld>
            <a:endParaRPr lang="zh-TW" alt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87650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 Id="rId3"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normAutofit/>
          </a:bodyPr>
          <a:lstStyle/>
          <a:p>
            <a:r>
              <a:rPr lang="zh-TW" altLang="en-US" sz="4000" b="1" dirty="0"/>
              <a:t>自動升降平台</a:t>
            </a:r>
            <a:r>
              <a:rPr lang="zh-TW" altLang="en-US" sz="4000" b="1" dirty="0" smtClean="0"/>
              <a:t>系統</a:t>
            </a:r>
            <a:endParaRPr lang="zh-TW" altLang="en-US" sz="4000" b="1" dirty="0"/>
          </a:p>
        </p:txBody>
      </p:sp>
      <p:sp>
        <p:nvSpPr>
          <p:cNvPr id="3" name="副標題 2"/>
          <p:cNvSpPr>
            <a:spLocks noGrp="1"/>
          </p:cNvSpPr>
          <p:nvPr>
            <p:ph type="subTitle" idx="1"/>
          </p:nvPr>
        </p:nvSpPr>
        <p:spPr/>
        <p:txBody>
          <a:bodyPr>
            <a:normAutofit fontScale="70000" lnSpcReduction="20000"/>
          </a:bodyPr>
          <a:lstStyle/>
          <a:p>
            <a:r>
              <a:rPr lang="zh-TW" altLang="en-US" sz="2800" dirty="0" smtClean="0"/>
              <a:t>葉承峰 黃家賢</a:t>
            </a:r>
            <a:endParaRPr lang="en-US" altLang="zh-TW" sz="2800" dirty="0" smtClean="0"/>
          </a:p>
          <a:p>
            <a:r>
              <a:rPr lang="en-US" altLang="zh-TW" sz="2800" dirty="0" smtClean="0"/>
              <a:t>Team3</a:t>
            </a:r>
          </a:p>
          <a:p>
            <a:r>
              <a:rPr lang="zh-TW" altLang="en-US" sz="2800" dirty="0" smtClean="0"/>
              <a:t>電</a:t>
            </a:r>
            <a:r>
              <a:rPr lang="zh-TW" altLang="en-US" sz="2800" dirty="0"/>
              <a:t>通系</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a:t>app</a:t>
            </a:r>
            <a:r>
              <a:rPr lang="zh-TW" altLang="en-US" sz="4000" dirty="0"/>
              <a:t>介面</a:t>
            </a:r>
            <a:endParaRPr kumimoji="1" lang="zh-TW" altLang="en-US" sz="4000" dirty="0"/>
          </a:p>
        </p:txBody>
      </p:sp>
      <p:pic>
        <p:nvPicPr>
          <p:cNvPr id="4" name="圖片 3"/>
          <p:cNvPicPr>
            <a:picLocks noChangeAspect="1"/>
          </p:cNvPicPr>
          <p:nvPr/>
        </p:nvPicPr>
        <p:blipFill>
          <a:blip r:embed="rId2"/>
          <a:stretch>
            <a:fillRect/>
          </a:stretch>
        </p:blipFill>
        <p:spPr>
          <a:xfrm>
            <a:off x="1547663" y="1916833"/>
            <a:ext cx="2312793" cy="4053884"/>
          </a:xfrm>
          <a:prstGeom prst="rect">
            <a:avLst/>
          </a:prstGeom>
        </p:spPr>
      </p:pic>
      <p:pic>
        <p:nvPicPr>
          <p:cNvPr id="5" name="圖片 4"/>
          <p:cNvPicPr>
            <a:picLocks noChangeAspect="1"/>
          </p:cNvPicPr>
          <p:nvPr/>
        </p:nvPicPr>
        <p:blipFill>
          <a:blip r:embed="rId3"/>
          <a:stretch>
            <a:fillRect/>
          </a:stretch>
        </p:blipFill>
        <p:spPr>
          <a:xfrm>
            <a:off x="5076056" y="1916833"/>
            <a:ext cx="2316505" cy="4053884"/>
          </a:xfrm>
          <a:prstGeom prst="rect">
            <a:avLst/>
          </a:prstGeom>
        </p:spPr>
      </p:pic>
      <p:sp>
        <p:nvSpPr>
          <p:cNvPr id="6" name="文字方塊 5"/>
          <p:cNvSpPr txBox="1"/>
          <p:nvPr/>
        </p:nvSpPr>
        <p:spPr>
          <a:xfrm>
            <a:off x="1872544" y="5965523"/>
            <a:ext cx="1663030" cy="369332"/>
          </a:xfrm>
          <a:prstGeom prst="rect">
            <a:avLst/>
          </a:prstGeom>
          <a:noFill/>
        </p:spPr>
        <p:txBody>
          <a:bodyPr wrap="square" rtlCol="0">
            <a:spAutoFit/>
          </a:bodyPr>
          <a:lstStyle/>
          <a:p>
            <a:r>
              <a:rPr kumimoji="1" lang="zh-TW" altLang="en-US" smtClean="0"/>
              <a:t>鬧鈴控制頁面</a:t>
            </a:r>
            <a:endParaRPr kumimoji="1" lang="zh-TW" altLang="en-US" dirty="0"/>
          </a:p>
        </p:txBody>
      </p:sp>
      <p:sp>
        <p:nvSpPr>
          <p:cNvPr id="7" name="文字方塊 6"/>
          <p:cNvSpPr txBox="1"/>
          <p:nvPr/>
        </p:nvSpPr>
        <p:spPr>
          <a:xfrm>
            <a:off x="5724128" y="5943157"/>
            <a:ext cx="1174354" cy="369332"/>
          </a:xfrm>
          <a:prstGeom prst="rect">
            <a:avLst/>
          </a:prstGeom>
          <a:noFill/>
        </p:spPr>
        <p:txBody>
          <a:bodyPr wrap="square" rtlCol="0">
            <a:spAutoFit/>
          </a:bodyPr>
          <a:lstStyle/>
          <a:p>
            <a:r>
              <a:rPr kumimoji="1" lang="zh-TW" altLang="en-US" dirty="0" smtClean="0"/>
              <a:t>側邊選單</a:t>
            </a:r>
            <a:endParaRPr kumimoji="1" lang="zh-TW" altLang="en-US" dirty="0"/>
          </a:p>
        </p:txBody>
      </p:sp>
    </p:spTree>
    <p:extLst>
      <p:ext uri="{BB962C8B-B14F-4D97-AF65-F5344CB8AC3E}">
        <p14:creationId xmlns:p14="http://schemas.microsoft.com/office/powerpoint/2010/main" val="3729664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smtClean="0"/>
              <a:t>功能說明</a:t>
            </a:r>
            <a:endParaRPr kumimoji="1" lang="zh-TW" altLang="en-US" sz="4000" dirty="0"/>
          </a:p>
        </p:txBody>
      </p:sp>
      <p:graphicFrame>
        <p:nvGraphicFramePr>
          <p:cNvPr id="5" name="表格 4"/>
          <p:cNvGraphicFramePr>
            <a:graphicFrameLocks noGrp="1"/>
          </p:cNvGraphicFramePr>
          <p:nvPr>
            <p:extLst>
              <p:ext uri="{D42A27DB-BD31-4B8C-83A1-F6EECF244321}">
                <p14:modId xmlns:p14="http://schemas.microsoft.com/office/powerpoint/2010/main" val="1884443236"/>
              </p:ext>
            </p:extLst>
          </p:nvPr>
        </p:nvGraphicFramePr>
        <p:xfrm>
          <a:off x="612000" y="2466340"/>
          <a:ext cx="7920000" cy="165100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2">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藍芽連結</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啟動藍芽</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啟動</a:t>
                      </a:r>
                      <a:r>
                        <a:rPr lang="en-US" altLang="zh-TW" b="0" dirty="0" smtClean="0">
                          <a:latin typeface="微軟正黑體 Light" panose="020B0304030504040204" pitchFamily="34" charset="-120"/>
                          <a:ea typeface="微軟正黑體 Light" panose="020B0304030504040204" pitchFamily="34" charset="-120"/>
                        </a:rPr>
                        <a:t>APP</a:t>
                      </a:r>
                      <a:r>
                        <a:rPr lang="zh-TW" altLang="en-US" b="0" dirty="0" smtClean="0">
                          <a:latin typeface="微軟正黑體 Light" panose="020B0304030504040204" pitchFamily="34" charset="-120"/>
                          <a:ea typeface="微軟正黑體 Light" panose="020B0304030504040204" pitchFamily="34" charset="-120"/>
                        </a:rPr>
                        <a:t>時偵測有無開啟行動裝置的藍芽功能，未開啟則提醒開啟。</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連結硬體</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開啟行動裝置的藍芽後選擇配對產品內建的藍芽裝置。</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5690130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a:t>功能說明</a:t>
            </a:r>
          </a:p>
        </p:txBody>
      </p:sp>
      <p:graphicFrame>
        <p:nvGraphicFramePr>
          <p:cNvPr id="4" name="表格 3"/>
          <p:cNvGraphicFramePr>
            <a:graphicFrameLocks noGrp="1"/>
          </p:cNvGraphicFramePr>
          <p:nvPr>
            <p:extLst>
              <p:ext uri="{D42A27DB-BD31-4B8C-83A1-F6EECF244321}">
                <p14:modId xmlns:p14="http://schemas.microsoft.com/office/powerpoint/2010/main" val="850866853"/>
              </p:ext>
            </p:extLst>
          </p:nvPr>
        </p:nvGraphicFramePr>
        <p:xfrm>
          <a:off x="612000" y="2146300"/>
          <a:ext cx="7920000" cy="256540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nchor="ctr"/>
                </a:tc>
              </a:tr>
              <a:tr h="370840">
                <a:tc rowSpan="3">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平台升降</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桌面上升</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操控使用者介面讓產品硬體達成桌面高度上升的目的</a:t>
                      </a:r>
                      <a:endParaRPr lang="zh-TW" altLang="en-US" b="0" dirty="0">
                        <a:latin typeface="微軟正黑體 Light" panose="020B0304030504040204" pitchFamily="34" charset="-120"/>
                        <a:ea typeface="微軟正黑體 Light" panose="020B0304030504040204" pitchFamily="34" charset="-120"/>
                      </a:endParaRPr>
                    </a:p>
                  </a:txBody>
                  <a:tcPr anchor="ct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桌面下降</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操控使用者介面讓產品硬體達成桌面高度下降的目的</a:t>
                      </a:r>
                      <a:endParaRPr lang="zh-TW" altLang="en-US" b="0" dirty="0">
                        <a:latin typeface="微軟正黑體 Light" panose="020B0304030504040204" pitchFamily="34" charset="-120"/>
                        <a:ea typeface="微軟正黑體 Light" panose="020B0304030504040204" pitchFamily="34" charset="-120"/>
                      </a:endParaRPr>
                    </a:p>
                  </a:txBody>
                  <a:tcPr anchor="ct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高度儲存</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儲存經常使用的桌面高度讓使用者能夠快速設定桌面到達所選高度</a:t>
                      </a:r>
                      <a:endParaRPr lang="zh-TW" altLang="en-US" b="0" dirty="0">
                        <a:latin typeface="微軟正黑體 Light" panose="020B0304030504040204" pitchFamily="34" charset="-120"/>
                        <a:ea typeface="微軟正黑體 Light" panose="020B0304030504040204" pitchFamily="34" charset="-120"/>
                      </a:endParaRPr>
                    </a:p>
                  </a:txBody>
                  <a:tcPr anchor="ctr"/>
                </a:tc>
              </a:tr>
            </a:tbl>
          </a:graphicData>
        </a:graphic>
      </p:graphicFrame>
    </p:spTree>
    <p:extLst>
      <p:ext uri="{BB962C8B-B14F-4D97-AF65-F5344CB8AC3E}">
        <p14:creationId xmlns:p14="http://schemas.microsoft.com/office/powerpoint/2010/main" val="17989880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a:t>功能說明</a:t>
            </a:r>
          </a:p>
        </p:txBody>
      </p:sp>
      <p:graphicFrame>
        <p:nvGraphicFramePr>
          <p:cNvPr id="4" name="表格 3"/>
          <p:cNvGraphicFramePr>
            <a:graphicFrameLocks noGrp="1"/>
          </p:cNvGraphicFramePr>
          <p:nvPr>
            <p:extLst>
              <p:ext uri="{D42A27DB-BD31-4B8C-83A1-F6EECF244321}">
                <p14:modId xmlns:p14="http://schemas.microsoft.com/office/powerpoint/2010/main" val="1178995544"/>
              </p:ext>
            </p:extLst>
          </p:nvPr>
        </p:nvGraphicFramePr>
        <p:xfrm>
          <a:off x="612000" y="2009140"/>
          <a:ext cx="7920000" cy="283972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3">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平台功能</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藍芽抽屜</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以使用者介面控制韌體內建旗標將硬體的抽屜鎖定或是解除鎖定</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桌面固定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b="0" dirty="0" smtClean="0">
                          <a:latin typeface="微軟正黑體 Light" panose="020B0304030504040204" pitchFamily="34" charset="-120"/>
                          <a:ea typeface="微軟正黑體 Light" panose="020B0304030504040204" pitchFamily="34" charset="-120"/>
                        </a:rPr>
                        <a:t>以使用者介面控制韌體內建旗標將硬體桌面固定並封鎖其升降功能或是解除固定提供升降功能</a:t>
                      </a: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延遲設定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提供內建參數讓使用者自行設定指令發出後需要多少的延遲時間完成升降操作</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9413266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a:t>功能說明</a:t>
            </a:r>
          </a:p>
        </p:txBody>
      </p:sp>
      <p:graphicFrame>
        <p:nvGraphicFramePr>
          <p:cNvPr id="4" name="表格 3"/>
          <p:cNvGraphicFramePr>
            <a:graphicFrameLocks noGrp="1"/>
          </p:cNvGraphicFramePr>
          <p:nvPr>
            <p:extLst>
              <p:ext uri="{D42A27DB-BD31-4B8C-83A1-F6EECF244321}">
                <p14:modId xmlns:p14="http://schemas.microsoft.com/office/powerpoint/2010/main" val="1152299667"/>
              </p:ext>
            </p:extLst>
          </p:nvPr>
        </p:nvGraphicFramePr>
        <p:xfrm>
          <a:off x="481258" y="1943506"/>
          <a:ext cx="7920000" cy="404876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7">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使用紀錄</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選擇用法</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提供資料庫儲存的流向</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確認高度</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確認希望記錄的桌面高度</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紀錄時間</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記錄此次使用的總時數</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資料存檔</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在軟體內建資料庫中儲存使用者所記錄的資料</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歷史統計</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將資料庫中現有的資料以表格樣式顯示在行動裝置上</a:t>
                      </a:r>
                      <a:endParaRPr lang="zh-TW" altLang="en-US" b="0" dirty="0">
                        <a:latin typeface="微軟正黑體 Light" panose="020B0304030504040204" pitchFamily="34" charset="-120"/>
                        <a:ea typeface="微軟正黑體 Light" panose="020B0304030504040204" pitchFamily="34" charset="-120"/>
                      </a:endParaRPr>
                    </a:p>
                  </a:txBody>
                  <a:tcPr/>
                </a:tc>
              </a:tr>
              <a:tr h="367248">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詳細圖表</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將資料庫中現有資料以日計圓餅圖、周計柱狀圖和月計折線圖三種方式顯示在行動裝置上</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清除資料</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清空資料庫現有資料</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20080373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z="4000" dirty="0">
                <a:solidFill>
                  <a:srgbClr val="000000">
                    <a:lumMod val="75000"/>
                    <a:lumOff val="25000"/>
                  </a:srgbClr>
                </a:solidFill>
              </a:rPr>
              <a:t>功能說明</a:t>
            </a:r>
            <a:endParaRPr kumimoji="1" lang="zh-TW" altLang="en-US" dirty="0"/>
          </a:p>
        </p:txBody>
      </p:sp>
      <p:graphicFrame>
        <p:nvGraphicFramePr>
          <p:cNvPr id="4" name="表格 3"/>
          <p:cNvGraphicFramePr>
            <a:graphicFrameLocks noGrp="1"/>
          </p:cNvGraphicFramePr>
          <p:nvPr>
            <p:extLst>
              <p:ext uri="{D42A27DB-BD31-4B8C-83A1-F6EECF244321}">
                <p14:modId xmlns:p14="http://schemas.microsoft.com/office/powerpoint/2010/main" val="1318165287"/>
              </p:ext>
            </p:extLst>
          </p:nvPr>
        </p:nvGraphicFramePr>
        <p:xfrm>
          <a:off x="612000" y="2230120"/>
          <a:ext cx="7920000" cy="239776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4">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鬧鈴設定</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響鈴設定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設定希望使用時間和前後高度，前者提供之後倒數功能使用，後者提供鈴響後希望調整的高度</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鈴聲設定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設定倒數結束後的提醒鈴聲</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倒數計時</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開始倒數前面填寫的時間</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清除設定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清空填寫的設定</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5552373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z="4000" dirty="0">
                <a:solidFill>
                  <a:srgbClr val="000000">
                    <a:lumMod val="75000"/>
                    <a:lumOff val="25000"/>
                  </a:srgbClr>
                </a:solidFill>
              </a:rPr>
              <a:t>功能說明</a:t>
            </a:r>
            <a:endParaRPr kumimoji="1" lang="zh-TW" altLang="en-US" dirty="0"/>
          </a:p>
        </p:txBody>
      </p:sp>
      <p:graphicFrame>
        <p:nvGraphicFramePr>
          <p:cNvPr id="4" name="表格 3"/>
          <p:cNvGraphicFramePr>
            <a:graphicFrameLocks noGrp="1"/>
          </p:cNvGraphicFramePr>
          <p:nvPr>
            <p:extLst>
              <p:ext uri="{D42A27DB-BD31-4B8C-83A1-F6EECF244321}">
                <p14:modId xmlns:p14="http://schemas.microsoft.com/office/powerpoint/2010/main" val="933515820"/>
              </p:ext>
            </p:extLst>
          </p:nvPr>
        </p:nvGraphicFramePr>
        <p:xfrm>
          <a:off x="612000" y="2552700"/>
          <a:ext cx="7920000" cy="1752600"/>
        </p:xfrm>
        <a:graphic>
          <a:graphicData uri="http://schemas.openxmlformats.org/drawingml/2006/table">
            <a:tbl>
              <a:tblPr firstRow="1" bandRow="1">
                <a:tableStyleId>{5C22544A-7EE6-4342-B048-85BDC9FD1C3A}</a:tableStyleId>
              </a:tblPr>
              <a:tblGrid>
                <a:gridCol w="1440000"/>
                <a:gridCol w="2880000"/>
                <a:gridCol w="3600000"/>
              </a:tblGrid>
              <a:tr h="370840">
                <a:tc>
                  <a:txBody>
                    <a:bodyPr/>
                    <a:lstStyle/>
                    <a:p>
                      <a:pPr algn="ctr"/>
                      <a:r>
                        <a:rPr lang="zh-TW" altLang="en-US" b="1" dirty="0" smtClean="0">
                          <a:latin typeface="微軟正黑體 Light" panose="020B0304030504040204" pitchFamily="34" charset="-120"/>
                          <a:ea typeface="微軟正黑體 Light" panose="020B0304030504040204" pitchFamily="34" charset="-120"/>
                        </a:rPr>
                        <a:t>功能項目</a:t>
                      </a:r>
                      <a:endParaRPr lang="zh-TW" altLang="en-US" b="1" dirty="0">
                        <a:latin typeface="微軟正黑體 Light" panose="020B0304030504040204" pitchFamily="34" charset="-120"/>
                        <a:ea typeface="微軟正黑體 Light" panose="020B0304030504040204" pitchFamily="34" charset="-120"/>
                      </a:endParaRPr>
                    </a:p>
                  </a:txBody>
                  <a:tcP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項目操作</a:t>
                      </a:r>
                      <a:endParaRPr lang="zh-TW" altLang="en-US" b="1" dirty="0">
                        <a:latin typeface="微軟正黑體 Light" panose="020B0304030504040204" pitchFamily="34" charset="-120"/>
                        <a:ea typeface="微軟正黑體 Light" panose="020B0304030504040204" pitchFamily="34" charset="-120"/>
                      </a:endParaRPr>
                    </a:p>
                  </a:txBody>
                  <a:tcPr anchor="ctr"/>
                </a:tc>
                <a:tc>
                  <a:txBody>
                    <a:bodyPr/>
                    <a:lstStyle/>
                    <a:p>
                      <a:pPr algn="ctr"/>
                      <a:r>
                        <a:rPr lang="zh-TW" altLang="en-US" b="1" dirty="0" smtClean="0">
                          <a:latin typeface="微軟正黑體 Light" panose="020B0304030504040204" pitchFamily="34" charset="-120"/>
                          <a:ea typeface="微軟正黑體 Light" panose="020B0304030504040204" pitchFamily="34" charset="-120"/>
                        </a:rPr>
                        <a:t>操作說明</a:t>
                      </a:r>
                      <a:endParaRPr lang="zh-TW" altLang="en-US" b="1" dirty="0">
                        <a:latin typeface="微軟正黑體 Light" panose="020B0304030504040204" pitchFamily="34" charset="-120"/>
                        <a:ea typeface="微軟正黑體 Light" panose="020B0304030504040204" pitchFamily="34" charset="-120"/>
                      </a:endParaRPr>
                    </a:p>
                  </a:txBody>
                  <a:tcPr/>
                </a:tc>
              </a:tr>
              <a:tr h="370840">
                <a:tc rowSpan="3">
                  <a:txBody>
                    <a:bodyPr/>
                    <a:lstStyle/>
                    <a:p>
                      <a:pPr algn="ctr"/>
                      <a:r>
                        <a:rPr lang="zh-TW" altLang="en-US" b="1" dirty="0" smtClean="0">
                          <a:solidFill>
                            <a:schemeClr val="bg1"/>
                          </a:solidFill>
                          <a:latin typeface="微軟正黑體 Light" panose="020B0304030504040204" pitchFamily="34" charset="-120"/>
                          <a:ea typeface="微軟正黑體 Light" panose="020B0304030504040204" pitchFamily="34" charset="-120"/>
                        </a:rPr>
                        <a:t>使用者設定</a:t>
                      </a:r>
                      <a:endParaRPr lang="zh-TW" altLang="en-US" b="1" dirty="0">
                        <a:solidFill>
                          <a:schemeClr val="bg1"/>
                        </a:solidFill>
                        <a:latin typeface="微軟正黑體 Light" panose="020B0304030504040204" pitchFamily="34" charset="-120"/>
                        <a:ea typeface="微軟正黑體 Light" panose="020B0304030504040204" pitchFamily="34" charset="-120"/>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參數設定</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設定多種使用參數，例如登入密碼、應用程式通知列設定等等</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dirty="0"/>
                    </a:p>
                  </a:txBody>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色彩設置</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a:t>
                      </a:r>
                      <a:r>
                        <a:rPr lang="en-US" altLang="zh-TW" b="0" dirty="0" smtClean="0">
                          <a:latin typeface="微軟正黑體 Light" panose="020B0304030504040204" pitchFamily="34" charset="-120"/>
                          <a:ea typeface="微軟正黑體 Light" panose="020B0304030504040204" pitchFamily="34" charset="-120"/>
                        </a:rPr>
                        <a:t>APP</a:t>
                      </a:r>
                      <a:r>
                        <a:rPr lang="zh-TW" altLang="en-US" b="0" dirty="0" smtClean="0">
                          <a:latin typeface="微軟正黑體 Light" panose="020B0304030504040204" pitchFamily="34" charset="-120"/>
                          <a:ea typeface="微軟正黑體 Light" panose="020B0304030504040204" pitchFamily="34" charset="-120"/>
                        </a:rPr>
                        <a:t>主題色彩</a:t>
                      </a:r>
                      <a:endParaRPr lang="zh-TW" altLang="en-US" b="0" dirty="0">
                        <a:latin typeface="微軟正黑體 Light" panose="020B0304030504040204" pitchFamily="34" charset="-120"/>
                        <a:ea typeface="微軟正黑體 Light" panose="020B0304030504040204" pitchFamily="34" charset="-120"/>
                      </a:endParaRPr>
                    </a:p>
                  </a:txBody>
                  <a:tcPr/>
                </a:tc>
              </a:tr>
              <a:tr h="370840">
                <a:tc vMerge="1">
                  <a:txBody>
                    <a:bodyPr/>
                    <a:lstStyle/>
                    <a:p>
                      <a:endParaRPr lang="zh-TW" altLang="en-US" b="1" dirty="0">
                        <a:solidFill>
                          <a:schemeClr val="bg1"/>
                        </a:solidFill>
                      </a:endParaRPr>
                    </a:p>
                  </a:txBody>
                  <a:tcPr anchor="ctr">
                    <a:solidFill>
                      <a:schemeClr val="accent1"/>
                    </a:solidFill>
                  </a:tcPr>
                </a:tc>
                <a:tc>
                  <a:txBody>
                    <a:bodyPr/>
                    <a:lstStyle/>
                    <a:p>
                      <a:pPr algn="ctr"/>
                      <a:r>
                        <a:rPr lang="zh-TW" altLang="en-US" b="0" dirty="0" smtClean="0">
                          <a:latin typeface="微軟正黑體 Light" panose="020B0304030504040204" pitchFamily="34" charset="-120"/>
                          <a:ea typeface="微軟正黑體 Light" panose="020B0304030504040204" pitchFamily="34" charset="-120"/>
                        </a:rPr>
                        <a:t>語系選擇</a:t>
                      </a:r>
                      <a:endParaRPr lang="zh-TW" altLang="en-US" b="0" dirty="0">
                        <a:latin typeface="微軟正黑體 Light" panose="020B0304030504040204" pitchFamily="34" charset="-120"/>
                        <a:ea typeface="微軟正黑體 Light" panose="020B0304030504040204" pitchFamily="34" charset="-120"/>
                      </a:endParaRPr>
                    </a:p>
                  </a:txBody>
                  <a:tcPr anchor="ctr"/>
                </a:tc>
                <a:tc>
                  <a:txBody>
                    <a:bodyPr/>
                    <a:lstStyle/>
                    <a:p>
                      <a:r>
                        <a:rPr lang="zh-TW" altLang="en-US" b="0" dirty="0" smtClean="0">
                          <a:latin typeface="微軟正黑體 Light" panose="020B0304030504040204" pitchFamily="34" charset="-120"/>
                          <a:ea typeface="微軟正黑體 Light" panose="020B0304030504040204" pitchFamily="34" charset="-120"/>
                        </a:rPr>
                        <a:t>設定</a:t>
                      </a:r>
                      <a:r>
                        <a:rPr lang="en-US" altLang="zh-TW" b="0" dirty="0" smtClean="0">
                          <a:latin typeface="微軟正黑體 Light" panose="020B0304030504040204" pitchFamily="34" charset="-120"/>
                          <a:ea typeface="微軟正黑體 Light" panose="020B0304030504040204" pitchFamily="34" charset="-120"/>
                        </a:rPr>
                        <a:t>APP</a:t>
                      </a:r>
                      <a:r>
                        <a:rPr lang="zh-TW" altLang="en-US" b="0" dirty="0" smtClean="0">
                          <a:latin typeface="微軟正黑體 Light" panose="020B0304030504040204" pitchFamily="34" charset="-120"/>
                          <a:ea typeface="微軟正黑體 Light" panose="020B0304030504040204" pitchFamily="34" charset="-120"/>
                        </a:rPr>
                        <a:t>介面顯示的語言</a:t>
                      </a:r>
                      <a:endParaRPr lang="zh-TW" altLang="en-US" b="0" dirty="0">
                        <a:latin typeface="微軟正黑體 Light" panose="020B0304030504040204" pitchFamily="34" charset="-120"/>
                        <a:ea typeface="微軟正黑體 Light" panose="020B0304030504040204" pitchFamily="34" charset="-120"/>
                      </a:endParaRPr>
                    </a:p>
                  </a:txBody>
                  <a:tcPr/>
                </a:tc>
              </a:tr>
            </a:tbl>
          </a:graphicData>
        </a:graphic>
      </p:graphicFrame>
    </p:spTree>
    <p:extLst>
      <p:ext uri="{BB962C8B-B14F-4D97-AF65-F5344CB8AC3E}">
        <p14:creationId xmlns:p14="http://schemas.microsoft.com/office/powerpoint/2010/main" val="12843995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27584" y="1772817"/>
            <a:ext cx="7543800" cy="864095"/>
          </a:xfrm>
        </p:spPr>
        <p:txBody>
          <a:bodyPr>
            <a:normAutofit fontScale="90000"/>
          </a:bodyPr>
          <a:lstStyle/>
          <a:p>
            <a:pPr algn="ctr"/>
            <a:r>
              <a:rPr lang="zh-TW" altLang="en-US" sz="6000" dirty="0"/>
              <a:t>系統架構</a:t>
            </a:r>
            <a:endParaRPr kumimoji="1" lang="zh-TW" altLang="en-US" sz="6000" dirty="0"/>
          </a:p>
        </p:txBody>
      </p:sp>
    </p:spTree>
    <p:extLst>
      <p:ext uri="{BB962C8B-B14F-4D97-AF65-F5344CB8AC3E}">
        <p14:creationId xmlns:p14="http://schemas.microsoft.com/office/powerpoint/2010/main" val="10805620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pPr algn="ctr"/>
            <a:r>
              <a:rPr lang="en-US" altLang="zh-TW" sz="4000" dirty="0" smtClean="0"/>
              <a:t>app</a:t>
            </a:r>
            <a:r>
              <a:rPr lang="zh-TW" altLang="en-US" sz="4000" dirty="0" smtClean="0"/>
              <a:t>功能架構</a:t>
            </a:r>
            <a:endParaRPr lang="zh-TW" altLang="en-US" sz="4000" dirty="0"/>
          </a:p>
        </p:txBody>
      </p:sp>
      <p:pic>
        <p:nvPicPr>
          <p:cNvPr id="4" name="Picture 2"/>
          <p:cNvPicPr>
            <a:picLocks noGrp="1" noChangeAspect="1" noChangeArrowheads="1"/>
          </p:cNvPicPr>
          <p:nvPr>
            <p:ph idx="1"/>
          </p:nvPr>
        </p:nvPicPr>
        <p:blipFill>
          <a:blip r:embed="rId2"/>
          <a:srcRect/>
          <a:stretch>
            <a:fillRect/>
          </a:stretch>
        </p:blipFill>
        <p:spPr bwMode="auto">
          <a:xfrm>
            <a:off x="828967" y="1772816"/>
            <a:ext cx="7218576" cy="456346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smtClean="0"/>
              <a:t>UML</a:t>
            </a:r>
            <a:endParaRPr lang="zh-TW" altLang="en-US" sz="4000" dirty="0"/>
          </a:p>
        </p:txBody>
      </p:sp>
      <p:pic>
        <p:nvPicPr>
          <p:cNvPr id="4" name="圖片 3"/>
          <p:cNvPicPr>
            <a:picLocks noChangeAspect="1"/>
          </p:cNvPicPr>
          <p:nvPr/>
        </p:nvPicPr>
        <p:blipFill>
          <a:blip r:embed="rId2"/>
          <a:stretch>
            <a:fillRect/>
          </a:stretch>
        </p:blipFill>
        <p:spPr>
          <a:xfrm>
            <a:off x="1372755" y="1924923"/>
            <a:ext cx="6444208" cy="4052544"/>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dirty="0"/>
              <a:t>目錄</a:t>
            </a:r>
            <a:br>
              <a:rPr kumimoji="1" lang="zh-TW" altLang="en-US" dirty="0"/>
            </a:br>
            <a:endParaRPr kumimoji="1" lang="zh-TW" altLang="en-US" dirty="0"/>
          </a:p>
        </p:txBody>
      </p:sp>
      <p:sp>
        <p:nvSpPr>
          <p:cNvPr id="3" name="內容版面配置區 2"/>
          <p:cNvSpPr>
            <a:spLocks noGrp="1"/>
          </p:cNvSpPr>
          <p:nvPr>
            <p:ph idx="1"/>
          </p:nvPr>
        </p:nvSpPr>
        <p:spPr/>
        <p:txBody>
          <a:bodyPr/>
          <a:lstStyle/>
          <a:p>
            <a:r>
              <a:rPr kumimoji="1" lang="en-US" altLang="zh-TW" dirty="0" smtClean="0"/>
              <a:t>1.</a:t>
            </a:r>
            <a:r>
              <a:rPr kumimoji="1" lang="zh-TW" altLang="en-US" dirty="0" smtClean="0"/>
              <a:t>簡介</a:t>
            </a:r>
          </a:p>
          <a:p>
            <a:r>
              <a:rPr kumimoji="1" lang="en-US" altLang="zh-TW" dirty="0" smtClean="0"/>
              <a:t>2.</a:t>
            </a:r>
            <a:r>
              <a:rPr lang="zh-TW" altLang="en-US" dirty="0"/>
              <a:t>需求、功能說明</a:t>
            </a:r>
            <a:endParaRPr kumimoji="1" lang="en-US" altLang="zh-TW" dirty="0" smtClean="0"/>
          </a:p>
          <a:p>
            <a:r>
              <a:rPr kumimoji="1" lang="en-US" altLang="zh-TW" dirty="0" smtClean="0"/>
              <a:t>3.</a:t>
            </a:r>
            <a:r>
              <a:rPr lang="zh-TW" altLang="en-US" dirty="0"/>
              <a:t>系統架構</a:t>
            </a:r>
            <a:endParaRPr kumimoji="1" lang="en-US" altLang="zh-TW" dirty="0" smtClean="0"/>
          </a:p>
          <a:p>
            <a:r>
              <a:rPr kumimoji="1" lang="en-US" altLang="zh-TW" dirty="0" smtClean="0"/>
              <a:t>4.</a:t>
            </a:r>
            <a:r>
              <a:rPr lang="en-US" altLang="zh-TW" dirty="0"/>
              <a:t> UML</a:t>
            </a:r>
            <a:endParaRPr kumimoji="1" lang="en-US" altLang="zh-TW" dirty="0" smtClean="0"/>
          </a:p>
          <a:p>
            <a:r>
              <a:rPr kumimoji="1" lang="en-US" altLang="zh-TW" dirty="0" smtClean="0"/>
              <a:t>5.</a:t>
            </a:r>
            <a:r>
              <a:rPr lang="en-US" altLang="zh-TW" dirty="0"/>
              <a:t> Resource </a:t>
            </a:r>
            <a:r>
              <a:rPr lang="en-US" altLang="zh-TW" dirty="0" smtClean="0"/>
              <a:t>Required</a:t>
            </a:r>
          </a:p>
          <a:p>
            <a:r>
              <a:rPr kumimoji="1" lang="en-US" altLang="zh-TW" dirty="0" smtClean="0"/>
              <a:t>6.</a:t>
            </a:r>
            <a:r>
              <a:rPr lang="en-US" altLang="zh-TW" dirty="0"/>
              <a:t> Schedule</a:t>
            </a:r>
            <a:endParaRPr kumimoji="1" lang="zh-TW" altLang="en-US" dirty="0"/>
          </a:p>
        </p:txBody>
      </p:sp>
    </p:spTree>
    <p:extLst>
      <p:ext uri="{BB962C8B-B14F-4D97-AF65-F5344CB8AC3E}">
        <p14:creationId xmlns:p14="http://schemas.microsoft.com/office/powerpoint/2010/main" val="57541957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zh-TW" altLang="en-US" sz="4000" dirty="0" smtClean="0"/>
              <a:t>類別圖</a:t>
            </a:r>
            <a:endParaRPr kumimoji="1" lang="zh-TW" altLang="en-US" sz="4000" dirty="0"/>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47664" y="1844824"/>
            <a:ext cx="6281919" cy="4324795"/>
          </a:xfrm>
        </p:spPr>
      </p:pic>
    </p:spTree>
    <p:extLst>
      <p:ext uri="{BB962C8B-B14F-4D97-AF65-F5344CB8AC3E}">
        <p14:creationId xmlns:p14="http://schemas.microsoft.com/office/powerpoint/2010/main" val="20817783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611560" y="1772816"/>
            <a:ext cx="8335888" cy="792088"/>
          </a:xfrm>
        </p:spPr>
        <p:txBody>
          <a:bodyPr>
            <a:noAutofit/>
          </a:bodyPr>
          <a:lstStyle/>
          <a:p>
            <a:pPr algn="ctr"/>
            <a:r>
              <a:rPr lang="en-US" altLang="zh-TW" sz="6000" dirty="0"/>
              <a:t>Resource Required</a:t>
            </a:r>
            <a:endParaRPr kumimoji="1" lang="zh-TW" altLang="en-US" sz="6000" dirty="0"/>
          </a:p>
        </p:txBody>
      </p:sp>
    </p:spTree>
    <p:extLst>
      <p:ext uri="{BB962C8B-B14F-4D97-AF65-F5344CB8AC3E}">
        <p14:creationId xmlns:p14="http://schemas.microsoft.com/office/powerpoint/2010/main" val="8701629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22960" y="764704"/>
            <a:ext cx="7543800" cy="972657"/>
          </a:xfrm>
        </p:spPr>
        <p:txBody>
          <a:bodyPr>
            <a:normAutofit/>
          </a:bodyPr>
          <a:lstStyle/>
          <a:p>
            <a:r>
              <a:rPr lang="zh-TW" altLang="en-US" sz="4000" dirty="0" smtClean="0"/>
              <a:t>工具</a:t>
            </a:r>
            <a:endParaRPr lang="zh-TW" altLang="en-US" sz="4000" dirty="0"/>
          </a:p>
        </p:txBody>
      </p:sp>
      <p:sp>
        <p:nvSpPr>
          <p:cNvPr id="3" name="內容版面配置區 2"/>
          <p:cNvSpPr>
            <a:spLocks noGrp="1"/>
          </p:cNvSpPr>
          <p:nvPr>
            <p:ph idx="1"/>
          </p:nvPr>
        </p:nvSpPr>
        <p:spPr>
          <a:xfrm>
            <a:off x="1028700" y="1844824"/>
            <a:ext cx="7200900" cy="4464496"/>
          </a:xfrm>
        </p:spPr>
        <p:txBody>
          <a:bodyPr>
            <a:normAutofit/>
          </a:bodyPr>
          <a:lstStyle/>
          <a:p>
            <a:pPr marL="0" indent="0">
              <a:buNone/>
            </a:pPr>
            <a:endParaRPr lang="en-US" altLang="zh-TW" sz="2800" dirty="0" smtClean="0"/>
          </a:p>
          <a:p>
            <a:endParaRPr lang="en-US" altLang="zh-TW" sz="2800" dirty="0" smtClean="0"/>
          </a:p>
          <a:p>
            <a:pPr>
              <a:buNone/>
            </a:pPr>
            <a:endParaRPr lang="en-US" altLang="zh-TW" sz="2800" dirty="0" smtClean="0"/>
          </a:p>
          <a:p>
            <a:pPr>
              <a:buNone/>
            </a:pPr>
            <a:r>
              <a:rPr lang="en-US" altLang="zh-TW" sz="2800" dirty="0"/>
              <a:t> </a:t>
            </a:r>
            <a:endParaRPr lang="en-US" altLang="zh-TW" sz="2800" dirty="0" smtClean="0"/>
          </a:p>
          <a:p>
            <a:pPr>
              <a:buNone/>
            </a:pPr>
            <a:endParaRPr lang="en-US" altLang="zh-TW" sz="2800" dirty="0"/>
          </a:p>
        </p:txBody>
      </p:sp>
      <p:graphicFrame>
        <p:nvGraphicFramePr>
          <p:cNvPr id="4" name="表格 3"/>
          <p:cNvGraphicFramePr>
            <a:graphicFrameLocks noGrp="1"/>
          </p:cNvGraphicFramePr>
          <p:nvPr>
            <p:extLst>
              <p:ext uri="{D42A27DB-BD31-4B8C-83A1-F6EECF244321}">
                <p14:modId xmlns:p14="http://schemas.microsoft.com/office/powerpoint/2010/main" val="1710180025"/>
              </p:ext>
            </p:extLst>
          </p:nvPr>
        </p:nvGraphicFramePr>
        <p:xfrm>
          <a:off x="1500166" y="2143116"/>
          <a:ext cx="6096000" cy="1854200"/>
        </p:xfrm>
        <a:graphic>
          <a:graphicData uri="http://schemas.openxmlformats.org/drawingml/2006/table">
            <a:tbl>
              <a:tblPr firstRow="1" bandRow="1">
                <a:tableStyleId>{5C22544A-7EE6-4342-B048-85BDC9FD1C3A}</a:tableStyleId>
              </a:tblPr>
              <a:tblGrid>
                <a:gridCol w="3048000"/>
                <a:gridCol w="3048000"/>
              </a:tblGrid>
              <a:tr h="370840">
                <a:tc>
                  <a:txBody>
                    <a:bodyPr/>
                    <a:lstStyle/>
                    <a:p>
                      <a:pPr algn="ctr"/>
                      <a:r>
                        <a:rPr lang="zh-TW" altLang="en-US" dirty="0" smtClean="0">
                          <a:solidFill>
                            <a:schemeClr val="tx1"/>
                          </a:solidFill>
                        </a:rPr>
                        <a:t>項目</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zh-TW" altLang="en-US" dirty="0" smtClean="0">
                          <a:solidFill>
                            <a:schemeClr val="tx1"/>
                          </a:solidFill>
                        </a:rPr>
                        <a:t>使用工具</a:t>
                      </a:r>
                      <a:endParaRPr lang="zh-TW" alt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en-US" altLang="zh-TW" dirty="0" smtClean="0"/>
                        <a:t>App</a:t>
                      </a:r>
                      <a:r>
                        <a:rPr lang="zh-TW" altLang="en-US" dirty="0" smtClean="0"/>
                        <a:t>介面</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smtClean="0"/>
                        <a:t>Android</a:t>
                      </a:r>
                      <a:r>
                        <a:rPr lang="en-US" altLang="zh-TW" baseline="0" dirty="0" smtClean="0"/>
                        <a:t> studio</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en-US" altLang="zh-TW" dirty="0" smtClean="0"/>
                        <a:t>UML,</a:t>
                      </a:r>
                      <a:r>
                        <a:rPr lang="en-US" altLang="zh-TW" sz="1800" dirty="0" smtClean="0"/>
                        <a:t> app</a:t>
                      </a:r>
                      <a:r>
                        <a:rPr lang="zh-TW" altLang="en-US" sz="1800" dirty="0" smtClean="0"/>
                        <a:t>功能架構</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smtClean="0"/>
                        <a:t>Visio</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en-US" altLang="zh-TW" dirty="0" err="1" smtClean="0"/>
                        <a:t>arduino</a:t>
                      </a:r>
                      <a:r>
                        <a:rPr lang="zh-TW" altLang="en-US" dirty="0" smtClean="0"/>
                        <a:t>程式</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err="1" smtClean="0"/>
                        <a:t>Ardiono</a:t>
                      </a:r>
                      <a:r>
                        <a:rPr lang="en-US" altLang="zh-TW" dirty="0" smtClean="0"/>
                        <a:t> 101</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70840">
                <a:tc>
                  <a:txBody>
                    <a:bodyPr/>
                    <a:lstStyle/>
                    <a:p>
                      <a:pPr algn="ctr"/>
                      <a:r>
                        <a:rPr lang="zh-TW" altLang="en-US" dirty="0" smtClean="0"/>
                        <a:t>類別圖</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dirty="0" err="1" smtClean="0"/>
                        <a:t>Visio,word</a:t>
                      </a:r>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dirty="0" smtClean="0"/>
              <a:t>人員工作分配＿文件</a:t>
            </a:r>
            <a:endParaRPr kumimoji="1" lang="zh-TW" altLang="en-US" dirty="0"/>
          </a:p>
        </p:txBody>
      </p:sp>
      <p:graphicFrame>
        <p:nvGraphicFramePr>
          <p:cNvPr id="4" name="內容版面配置區 3"/>
          <p:cNvGraphicFramePr>
            <a:graphicFrameLocks noGrp="1"/>
          </p:cNvGraphicFramePr>
          <p:nvPr>
            <p:ph idx="1"/>
            <p:extLst>
              <p:ext uri="{D42A27DB-BD31-4B8C-83A1-F6EECF244321}">
                <p14:modId xmlns:p14="http://schemas.microsoft.com/office/powerpoint/2010/main" val="1047682616"/>
              </p:ext>
            </p:extLst>
          </p:nvPr>
        </p:nvGraphicFramePr>
        <p:xfrm>
          <a:off x="822325" y="1846263"/>
          <a:ext cx="7543800" cy="2225040"/>
        </p:xfrm>
        <a:graphic>
          <a:graphicData uri="http://schemas.openxmlformats.org/drawingml/2006/table">
            <a:tbl>
              <a:tblPr firstRow="1" bandRow="1">
                <a:tableStyleId>{5C22544A-7EE6-4342-B048-85BDC9FD1C3A}</a:tableStyleId>
              </a:tblPr>
              <a:tblGrid>
                <a:gridCol w="3771900"/>
                <a:gridCol w="3771900"/>
              </a:tblGrid>
              <a:tr h="370840">
                <a:tc>
                  <a:txBody>
                    <a:bodyPr/>
                    <a:lstStyle/>
                    <a:p>
                      <a:r>
                        <a:rPr lang="zh-TW" altLang="en-US" dirty="0" smtClean="0"/>
                        <a:t>內容</a:t>
                      </a:r>
                      <a:endParaRPr lang="zh-TW" altLang="en-US" dirty="0"/>
                    </a:p>
                  </a:txBody>
                  <a:tcPr/>
                </a:tc>
                <a:tc>
                  <a:txBody>
                    <a:bodyPr/>
                    <a:lstStyle/>
                    <a:p>
                      <a:r>
                        <a:rPr lang="zh-TW" altLang="en-US" dirty="0" smtClean="0"/>
                        <a:t>負責人</a:t>
                      </a:r>
                      <a:endParaRPr lang="zh-TW" altLang="en-US" dirty="0"/>
                    </a:p>
                  </a:txBody>
                  <a:tcPr/>
                </a:tc>
              </a:tr>
              <a:tr h="370840">
                <a:tc>
                  <a:txBody>
                    <a:bodyPr/>
                    <a:lstStyle/>
                    <a:p>
                      <a:r>
                        <a:rPr lang="zh-TW" altLang="en-US" dirty="0" smtClean="0"/>
                        <a:t>內容討論</a:t>
                      </a:r>
                      <a:endParaRPr lang="zh-TW" altLang="en-US" dirty="0"/>
                    </a:p>
                  </a:txBody>
                  <a:tcPr/>
                </a:tc>
                <a:tc>
                  <a:txBody>
                    <a:bodyPr/>
                    <a:lstStyle/>
                    <a:p>
                      <a:r>
                        <a:rPr lang="zh-TW" altLang="en-US" dirty="0" smtClean="0"/>
                        <a:t>葉承峰，黃家賢</a:t>
                      </a:r>
                      <a:endParaRPr lang="zh-TW" altLang="en-US" dirty="0"/>
                    </a:p>
                  </a:txBody>
                  <a:tcPr/>
                </a:tc>
              </a:tr>
              <a:tr h="370840">
                <a:tc>
                  <a:txBody>
                    <a:bodyPr/>
                    <a:lstStyle/>
                    <a:p>
                      <a:r>
                        <a:rPr lang="en-US" altLang="zh-TW" dirty="0" err="1" smtClean="0"/>
                        <a:t>ppt</a:t>
                      </a:r>
                      <a:r>
                        <a:rPr lang="zh-TW" altLang="en-US" dirty="0" smtClean="0"/>
                        <a:t>撰寫</a:t>
                      </a:r>
                      <a:endParaRPr lang="zh-TW" altLang="en-US" dirty="0"/>
                    </a:p>
                  </a:txBody>
                  <a:tcPr/>
                </a:tc>
                <a:tc>
                  <a:txBody>
                    <a:bodyPr/>
                    <a:lstStyle/>
                    <a:p>
                      <a:r>
                        <a:rPr lang="zh-TW" altLang="en-US" dirty="0" smtClean="0"/>
                        <a:t>葉承峰</a:t>
                      </a:r>
                      <a:endParaRPr lang="zh-TW" altLang="en-US" dirty="0"/>
                    </a:p>
                  </a:txBody>
                  <a:tcPr/>
                </a:tc>
              </a:tr>
              <a:tr h="370840">
                <a:tc>
                  <a:txBody>
                    <a:bodyPr/>
                    <a:lstStyle/>
                    <a:p>
                      <a:r>
                        <a:rPr lang="zh-TW" altLang="en-US" dirty="0" smtClean="0"/>
                        <a:t>功能架構圖</a:t>
                      </a:r>
                      <a:endParaRPr lang="zh-TW" altLang="en-US" dirty="0"/>
                    </a:p>
                  </a:txBody>
                  <a:tcPr/>
                </a:tc>
                <a:tc>
                  <a:txBody>
                    <a:bodyPr/>
                    <a:lstStyle/>
                    <a:p>
                      <a:r>
                        <a:rPr lang="zh-TW" altLang="en-US" dirty="0" smtClean="0"/>
                        <a:t>黃家賢</a:t>
                      </a:r>
                      <a:endParaRPr lang="zh-TW" altLang="en-US" dirty="0"/>
                    </a:p>
                  </a:txBody>
                  <a:tcPr/>
                </a:tc>
              </a:tr>
              <a:tr h="370840">
                <a:tc>
                  <a:txBody>
                    <a:bodyPr/>
                    <a:lstStyle/>
                    <a:p>
                      <a:r>
                        <a:rPr lang="zh-TW" altLang="en-US" dirty="0" smtClean="0"/>
                        <a:t>功能需求</a:t>
                      </a:r>
                      <a:endParaRPr lang="zh-TW"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TW" altLang="en-US" dirty="0" smtClean="0"/>
                        <a:t>葉承峰，黃家賢</a:t>
                      </a:r>
                    </a:p>
                  </a:txBody>
                  <a:tcPr/>
                </a:tc>
              </a:tr>
              <a:tr h="370840">
                <a:tc>
                  <a:txBody>
                    <a:bodyPr/>
                    <a:lstStyle/>
                    <a:p>
                      <a:r>
                        <a:rPr lang="en-US" altLang="zh-TW" dirty="0" smtClean="0"/>
                        <a:t>UML,</a:t>
                      </a:r>
                      <a:r>
                        <a:rPr lang="zh-TW" altLang="en-US" dirty="0" smtClean="0"/>
                        <a:t>功能架構</a:t>
                      </a:r>
                      <a:endParaRPr lang="zh-TW" altLang="en-US" dirty="0"/>
                    </a:p>
                  </a:txBody>
                  <a:tcPr/>
                </a:tc>
                <a:tc>
                  <a:txBody>
                    <a:bodyPr/>
                    <a:lstStyle/>
                    <a:p>
                      <a:r>
                        <a:rPr lang="zh-TW" altLang="en-US" dirty="0" smtClean="0"/>
                        <a:t>黃家賢</a:t>
                      </a:r>
                      <a:endParaRPr lang="zh-TW" altLang="en-US" dirty="0"/>
                    </a:p>
                  </a:txBody>
                  <a:tcPr/>
                </a:tc>
              </a:tr>
            </a:tbl>
          </a:graphicData>
        </a:graphic>
      </p:graphicFrame>
    </p:spTree>
    <p:extLst>
      <p:ext uri="{BB962C8B-B14F-4D97-AF65-F5344CB8AC3E}">
        <p14:creationId xmlns:p14="http://schemas.microsoft.com/office/powerpoint/2010/main" val="164327969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dirty="0"/>
              <a:t>人員工作分配</a:t>
            </a:r>
            <a:r>
              <a:rPr kumimoji="1" lang="zh-TW" altLang="en-US" dirty="0" smtClean="0"/>
              <a:t>＿實作</a:t>
            </a:r>
            <a:endParaRPr kumimoji="1" lang="zh-TW" altLang="en-US" dirty="0"/>
          </a:p>
        </p:txBody>
      </p:sp>
      <p:graphicFrame>
        <p:nvGraphicFramePr>
          <p:cNvPr id="4" name="內容版面配置區 3"/>
          <p:cNvGraphicFramePr>
            <a:graphicFrameLocks noGrp="1"/>
          </p:cNvGraphicFramePr>
          <p:nvPr>
            <p:ph idx="1"/>
            <p:extLst>
              <p:ext uri="{D42A27DB-BD31-4B8C-83A1-F6EECF244321}">
                <p14:modId xmlns:p14="http://schemas.microsoft.com/office/powerpoint/2010/main" val="1328874182"/>
              </p:ext>
            </p:extLst>
          </p:nvPr>
        </p:nvGraphicFramePr>
        <p:xfrm>
          <a:off x="822325" y="1846263"/>
          <a:ext cx="7543800" cy="2225040"/>
        </p:xfrm>
        <a:graphic>
          <a:graphicData uri="http://schemas.openxmlformats.org/drawingml/2006/table">
            <a:tbl>
              <a:tblPr firstRow="1" bandRow="1">
                <a:tableStyleId>{5C22544A-7EE6-4342-B048-85BDC9FD1C3A}</a:tableStyleId>
              </a:tblPr>
              <a:tblGrid>
                <a:gridCol w="3771900"/>
                <a:gridCol w="3771900"/>
              </a:tblGrid>
              <a:tr h="370840">
                <a:tc>
                  <a:txBody>
                    <a:bodyPr/>
                    <a:lstStyle/>
                    <a:p>
                      <a:r>
                        <a:rPr lang="zh-TW" altLang="en-US" dirty="0" smtClean="0"/>
                        <a:t>內容</a:t>
                      </a:r>
                      <a:endParaRPr lang="zh-TW" altLang="en-US" dirty="0"/>
                    </a:p>
                  </a:txBody>
                  <a:tcPr/>
                </a:tc>
                <a:tc>
                  <a:txBody>
                    <a:bodyPr/>
                    <a:lstStyle/>
                    <a:p>
                      <a:r>
                        <a:rPr lang="zh-TW" altLang="en-US" dirty="0" smtClean="0"/>
                        <a:t>負責人</a:t>
                      </a:r>
                      <a:endParaRPr lang="zh-TW" altLang="en-US" dirty="0"/>
                    </a:p>
                  </a:txBody>
                  <a:tcPr/>
                </a:tc>
              </a:tr>
              <a:tr h="370840">
                <a:tc>
                  <a:txBody>
                    <a:bodyPr/>
                    <a:lstStyle/>
                    <a:p>
                      <a:r>
                        <a:rPr lang="en-US" altLang="zh-TW" dirty="0" smtClean="0"/>
                        <a:t>app</a:t>
                      </a:r>
                      <a:r>
                        <a:rPr lang="zh-TW" altLang="en-US" dirty="0" smtClean="0"/>
                        <a:t>介面實作</a:t>
                      </a:r>
                      <a:endParaRPr lang="zh-TW" altLang="en-US" dirty="0"/>
                    </a:p>
                  </a:txBody>
                  <a:tcPr/>
                </a:tc>
                <a:tc>
                  <a:txBody>
                    <a:bodyPr/>
                    <a:lstStyle/>
                    <a:p>
                      <a:r>
                        <a:rPr lang="zh-TW" altLang="en-US" dirty="0" smtClean="0"/>
                        <a:t>黃家賢</a:t>
                      </a:r>
                      <a:endParaRPr lang="zh-TW" altLang="en-US" dirty="0"/>
                    </a:p>
                  </a:txBody>
                  <a:tcPr/>
                </a:tc>
              </a:tr>
              <a:tr h="370840">
                <a:tc>
                  <a:txBody>
                    <a:bodyPr/>
                    <a:lstStyle/>
                    <a:p>
                      <a:r>
                        <a:rPr lang="zh-TW" altLang="en-US" dirty="0" smtClean="0"/>
                        <a:t>資料庫建立</a:t>
                      </a:r>
                      <a:endParaRPr lang="zh-TW" altLang="en-US" dirty="0"/>
                    </a:p>
                  </a:txBody>
                  <a:tcPr/>
                </a:tc>
                <a:tc>
                  <a:txBody>
                    <a:bodyPr/>
                    <a:lstStyle/>
                    <a:p>
                      <a:r>
                        <a:rPr lang="zh-TW" altLang="en-US" dirty="0" smtClean="0"/>
                        <a:t>黃家賢</a:t>
                      </a:r>
                      <a:endParaRPr lang="zh-TW" altLang="en-US" dirty="0"/>
                    </a:p>
                  </a:txBody>
                  <a:tcPr/>
                </a:tc>
              </a:tr>
              <a:tr h="370840">
                <a:tc>
                  <a:txBody>
                    <a:bodyPr/>
                    <a:lstStyle/>
                    <a:p>
                      <a:r>
                        <a:rPr lang="en-US" altLang="zh-TW" dirty="0" err="1" smtClean="0"/>
                        <a:t>arduino</a:t>
                      </a:r>
                      <a:r>
                        <a:rPr lang="zh-TW" altLang="en-US" dirty="0" smtClean="0"/>
                        <a:t>程式撰寫</a:t>
                      </a:r>
                      <a:endParaRPr lang="zh-TW" altLang="en-US" dirty="0"/>
                    </a:p>
                  </a:txBody>
                  <a:tcPr/>
                </a:tc>
                <a:tc>
                  <a:txBody>
                    <a:bodyPr/>
                    <a:lstStyle/>
                    <a:p>
                      <a:r>
                        <a:rPr lang="zh-TW" altLang="en-US" dirty="0" smtClean="0"/>
                        <a:t>葉承峰</a:t>
                      </a:r>
                      <a:endParaRPr lang="zh-TW" altLang="en-US" dirty="0"/>
                    </a:p>
                  </a:txBody>
                  <a:tcPr/>
                </a:tc>
              </a:tr>
              <a:tr h="370840">
                <a:tc>
                  <a:txBody>
                    <a:bodyPr/>
                    <a:lstStyle/>
                    <a:p>
                      <a:r>
                        <a:rPr lang="zh-TW" altLang="en-US" dirty="0" smtClean="0"/>
                        <a:t>馬達連接</a:t>
                      </a:r>
                      <a:endParaRPr lang="zh-TW" altLang="en-US" dirty="0"/>
                    </a:p>
                  </a:txBody>
                  <a:tcPr/>
                </a:tc>
                <a:tc>
                  <a:txBody>
                    <a:bodyPr/>
                    <a:lstStyle/>
                    <a:p>
                      <a:r>
                        <a:rPr lang="zh-TW" altLang="en-US" dirty="0" smtClean="0"/>
                        <a:t>葉承峰</a:t>
                      </a:r>
                      <a:endParaRPr lang="zh-TW" altLang="en-US" dirty="0"/>
                    </a:p>
                  </a:txBody>
                  <a:tcPr/>
                </a:tc>
              </a:tr>
              <a:tr h="370840">
                <a:tc>
                  <a:txBody>
                    <a:bodyPr/>
                    <a:lstStyle/>
                    <a:p>
                      <a:r>
                        <a:rPr lang="en-US" altLang="zh-TW" dirty="0" smtClean="0"/>
                        <a:t>app</a:t>
                      </a:r>
                      <a:r>
                        <a:rPr lang="zh-TW" altLang="en-US" dirty="0" smtClean="0"/>
                        <a:t>程式維護</a:t>
                      </a:r>
                      <a:endParaRPr lang="zh-TW" altLang="en-US" dirty="0"/>
                    </a:p>
                  </a:txBody>
                  <a:tcPr/>
                </a:tc>
                <a:tc>
                  <a:txBody>
                    <a:bodyPr/>
                    <a:lstStyle/>
                    <a:p>
                      <a:r>
                        <a:rPr lang="zh-TW" altLang="en-US" dirty="0" smtClean="0"/>
                        <a:t>黃家賢</a:t>
                      </a:r>
                      <a:endParaRPr lang="zh-TW" altLang="en-US" dirty="0"/>
                    </a:p>
                  </a:txBody>
                  <a:tcPr/>
                </a:tc>
              </a:tr>
            </a:tbl>
          </a:graphicData>
        </a:graphic>
      </p:graphicFrame>
    </p:spTree>
    <p:extLst>
      <p:ext uri="{BB962C8B-B14F-4D97-AF65-F5344CB8AC3E}">
        <p14:creationId xmlns:p14="http://schemas.microsoft.com/office/powerpoint/2010/main" val="133918057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smtClean="0"/>
              <a:t>Schedule</a:t>
            </a:r>
            <a:endParaRPr lang="zh-TW" altLang="en-US" sz="4000" dirty="0"/>
          </a:p>
        </p:txBody>
      </p:sp>
      <p:graphicFrame>
        <p:nvGraphicFramePr>
          <p:cNvPr id="5" name="內容版面配置區 4"/>
          <p:cNvGraphicFramePr>
            <a:graphicFrameLocks noGrp="1"/>
          </p:cNvGraphicFramePr>
          <p:nvPr>
            <p:ph idx="1"/>
            <p:extLst>
              <p:ext uri="{D42A27DB-BD31-4B8C-83A1-F6EECF244321}">
                <p14:modId xmlns:p14="http://schemas.microsoft.com/office/powerpoint/2010/main" val="657732846"/>
              </p:ext>
            </p:extLst>
          </p:nvPr>
        </p:nvGraphicFramePr>
        <p:xfrm>
          <a:off x="755576" y="1700808"/>
          <a:ext cx="8001055" cy="3922092"/>
        </p:xfrm>
        <a:graphic>
          <a:graphicData uri="http://schemas.openxmlformats.org/drawingml/2006/table">
            <a:tbl>
              <a:tblPr firstRow="1" bandRow="1">
                <a:tableStyleId>{5C22544A-7EE6-4342-B048-85BDC9FD1C3A}</a:tableStyleId>
              </a:tblPr>
              <a:tblGrid>
                <a:gridCol w="1600211"/>
                <a:gridCol w="1600211"/>
                <a:gridCol w="1600211"/>
                <a:gridCol w="1600211"/>
                <a:gridCol w="1600211"/>
              </a:tblGrid>
              <a:tr h="435788">
                <a:tc>
                  <a:txBody>
                    <a:bodyPr/>
                    <a:lstStyle/>
                    <a:p>
                      <a:pPr algn="ctr"/>
                      <a:r>
                        <a:rPr lang="zh-TW" altLang="en-US" sz="1200" b="0" baseline="0" dirty="0" smtClean="0">
                          <a:solidFill>
                            <a:schemeClr val="tx1"/>
                          </a:solidFill>
                          <a:latin typeface="Times New Roman" pitchFamily="18" charset="0"/>
                          <a:ea typeface="新細明體" pitchFamily="18" charset="-120"/>
                        </a:rPr>
                        <a:t>月份</a:t>
                      </a:r>
                      <a:endParaRPr lang="en-US" altLang="zh-TW" sz="1200" b="0" baseline="0" dirty="0" smtClean="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8</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9</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10</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TW" sz="1200" b="0" baseline="0" dirty="0" smtClean="0">
                          <a:solidFill>
                            <a:schemeClr val="tx1"/>
                          </a:solidFill>
                          <a:latin typeface="Times New Roman" pitchFamily="18" charset="0"/>
                          <a:ea typeface="新細明體" pitchFamily="18" charset="-120"/>
                        </a:rPr>
                        <a:t>11</a:t>
                      </a:r>
                      <a:r>
                        <a:rPr lang="zh-TW" altLang="en-US" sz="1200" b="0" baseline="0" dirty="0" smtClean="0">
                          <a:solidFill>
                            <a:schemeClr val="tx1"/>
                          </a:solidFill>
                          <a:latin typeface="Times New Roman" pitchFamily="18" charset="0"/>
                          <a:ea typeface="新細明體" pitchFamily="18" charset="-120"/>
                        </a:rPr>
                        <a:t>月</a:t>
                      </a: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35788">
                <a:tc gridSpan="5">
                  <a:txBody>
                    <a:bodyPr/>
                    <a:lstStyle/>
                    <a:p>
                      <a:pPr algn="ctr"/>
                      <a:r>
                        <a:rPr lang="zh-TW" altLang="en-US" sz="1200" b="0" baseline="0" dirty="0" smtClean="0">
                          <a:solidFill>
                            <a:schemeClr val="tx1"/>
                          </a:solidFill>
                          <a:latin typeface="Times New Roman" pitchFamily="18" charset="0"/>
                          <a:ea typeface="新細明體" pitchFamily="18" charset="-120"/>
                        </a:rPr>
                        <a:t>書面報告</a:t>
                      </a:r>
                      <a:endParaRPr lang="en-US" altLang="zh-TW" sz="1200" b="0" baseline="0" dirty="0" smtClean="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435788">
                <a:tc>
                  <a:txBody>
                    <a:bodyPr/>
                    <a:lstStyle/>
                    <a:p>
                      <a:pPr algn="ctr"/>
                      <a:r>
                        <a:rPr lang="zh-TW" altLang="en-US" sz="1200" b="0" baseline="0" dirty="0" smtClean="0">
                          <a:solidFill>
                            <a:schemeClr val="tx1"/>
                          </a:solidFill>
                          <a:latin typeface="Times New Roman" pitchFamily="18" charset="0"/>
                          <a:ea typeface="新細明體" pitchFamily="18" charset="-120"/>
                        </a:rPr>
                        <a:t>規劃</a:t>
                      </a:r>
                      <a:endParaRPr lang="en-US" altLang="zh-TW" sz="1200" b="0" baseline="0" dirty="0" smtClean="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435788">
                <a:tc gridSpan="5">
                  <a:txBody>
                    <a:bodyPr/>
                    <a:lstStyle/>
                    <a:p>
                      <a:pPr algn="ctr"/>
                      <a:r>
                        <a:rPr lang="zh-TW" altLang="en-US" sz="1200" b="0" kern="1200" baseline="0" dirty="0" smtClean="0">
                          <a:solidFill>
                            <a:schemeClr val="tx1"/>
                          </a:solidFill>
                          <a:latin typeface="Times New Roman" pitchFamily="18" charset="0"/>
                          <a:ea typeface="新細明體" pitchFamily="18" charset="-120"/>
                          <a:cs typeface="+mn-cs"/>
                        </a:rPr>
                        <a:t>控制與通訊模組</a:t>
                      </a:r>
                      <a:endParaRPr lang="zh-TW" altLang="en-US" sz="1200" b="0" baseline="0" dirty="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marL="68580" marR="68580" marT="0" marB="0"/>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435788">
                <a:tc>
                  <a:txBody>
                    <a:bodyPr/>
                    <a:lstStyle/>
                    <a:p>
                      <a:pPr algn="ctr"/>
                      <a:r>
                        <a:rPr lang="zh-TW" altLang="en-US" sz="1200" b="0" kern="1200" baseline="0" dirty="0" smtClean="0">
                          <a:solidFill>
                            <a:schemeClr val="tx1"/>
                          </a:solidFill>
                          <a:latin typeface="Times New Roman" pitchFamily="18" charset="0"/>
                          <a:ea typeface="新細明體" pitchFamily="18" charset="-120"/>
                          <a:cs typeface="+mn-cs"/>
                        </a:rPr>
                        <a:t>資訊蒐集</a:t>
                      </a:r>
                      <a:endParaRPr lang="zh-TW" altLang="en-US" sz="1200" b="0" baseline="0" dirty="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r h="435788">
                <a:tc gridSpan="5">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TW" altLang="en-US" sz="1200" b="0" kern="1200" baseline="0" dirty="0" smtClean="0">
                          <a:solidFill>
                            <a:schemeClr val="tx1"/>
                          </a:solidFill>
                          <a:latin typeface="Times New Roman" pitchFamily="18" charset="0"/>
                          <a:ea typeface="新細明體" pitchFamily="18" charset="-120"/>
                          <a:cs typeface="+mn-cs"/>
                        </a:rPr>
                        <a:t>平台操控</a:t>
                      </a:r>
                      <a:r>
                        <a:rPr lang="en-US" sz="1200" b="0" kern="1200" baseline="0" dirty="0" smtClean="0">
                          <a:solidFill>
                            <a:schemeClr val="tx1"/>
                          </a:solidFill>
                          <a:latin typeface="Times New Roman" pitchFamily="18" charset="0"/>
                          <a:ea typeface="新細明體" pitchFamily="18" charset="-120"/>
                          <a:cs typeface="+mn-cs"/>
                        </a:rPr>
                        <a:t>APP</a:t>
                      </a:r>
                      <a:endParaRPr lang="zh-TW" altLang="en-US" sz="1200" b="0" baseline="0" dirty="0" smtClean="0">
                        <a:solidFill>
                          <a:schemeClr val="tx1"/>
                        </a:solidFill>
                        <a:latin typeface="Times New Roman" pitchFamily="18" charset="0"/>
                        <a:ea typeface="新細明體" pitchFamily="18" charset="-12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TW" altLang="en-US" dirty="0"/>
                    </a:p>
                  </a:txBody>
                  <a:tcPr marL="68580" marR="68580" marT="0" marB="0"/>
                </a:tc>
                <a:tc hMerge="1">
                  <a:txBody>
                    <a:bodyPr/>
                    <a:lstStyle/>
                    <a:p>
                      <a:endParaRPr lang="zh-TW" altLang="en-US" dirty="0"/>
                    </a:p>
                  </a:txBody>
                  <a:tcPr/>
                </a:tc>
                <a:tc hMerge="1">
                  <a:txBody>
                    <a:bodyPr/>
                    <a:lstStyle/>
                    <a:p>
                      <a:endParaRPr lang="zh-TW" altLang="en-US" dirty="0"/>
                    </a:p>
                  </a:txBody>
                  <a:tcPr/>
                </a:tc>
                <a:tc hMerge="1">
                  <a:txBody>
                    <a:bodyPr/>
                    <a:lstStyle/>
                    <a:p>
                      <a:endParaRPr lang="zh-TW" altLang="en-US" dirty="0"/>
                    </a:p>
                  </a:txBody>
                  <a:tcPr/>
                </a:tc>
              </a:tr>
              <a:tr h="435788">
                <a:tc>
                  <a:txBody>
                    <a:bodyPr/>
                    <a:lstStyle/>
                    <a:p>
                      <a:pPr marL="381635" indent="-381635" algn="ctr">
                        <a:spcAft>
                          <a:spcPts val="600"/>
                        </a:spcAft>
                      </a:pPr>
                      <a:r>
                        <a:rPr lang="zh-TW" sz="1200" b="0" kern="100" baseline="0" dirty="0">
                          <a:solidFill>
                            <a:schemeClr val="tx1"/>
                          </a:solidFill>
                          <a:latin typeface="Times New Roman" pitchFamily="18" charset="0"/>
                          <a:ea typeface="新細明體" pitchFamily="18" charset="-120"/>
                          <a:cs typeface="Times New Roman"/>
                        </a:rPr>
                        <a:t>資訊蒐集</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35788">
                <a:tc>
                  <a:txBody>
                    <a:bodyPr/>
                    <a:lstStyle/>
                    <a:p>
                      <a:pPr marL="381635" indent="-381635" algn="ctr">
                        <a:spcAft>
                          <a:spcPts val="600"/>
                        </a:spcAft>
                      </a:pPr>
                      <a:r>
                        <a:rPr lang="zh-TW" sz="1200" b="0" kern="100" baseline="0" dirty="0">
                          <a:solidFill>
                            <a:schemeClr val="tx1"/>
                          </a:solidFill>
                          <a:latin typeface="Times New Roman" pitchFamily="18" charset="0"/>
                          <a:ea typeface="新細明體" pitchFamily="18" charset="-120"/>
                          <a:cs typeface="Times New Roman"/>
                        </a:rPr>
                        <a:t>程式撰寫</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435788">
                <a:tc>
                  <a:txBody>
                    <a:bodyPr/>
                    <a:lstStyle/>
                    <a:p>
                      <a:pPr marL="381635" indent="-381635" algn="ctr">
                        <a:spcAft>
                          <a:spcPts val="600"/>
                        </a:spcAft>
                      </a:pPr>
                      <a:r>
                        <a:rPr lang="zh-TW" sz="1200" b="0" kern="100" baseline="0" dirty="0">
                          <a:solidFill>
                            <a:schemeClr val="tx1"/>
                          </a:solidFill>
                          <a:latin typeface="Times New Roman" pitchFamily="18" charset="0"/>
                          <a:ea typeface="新細明體" pitchFamily="18" charset="-120"/>
                          <a:cs typeface="Times New Roman"/>
                        </a:rPr>
                        <a:t>程式修改</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endParaRPr lang="zh-TW" altLang="en-US" sz="1200" b="0" baseline="0" dirty="0">
                        <a:solidFill>
                          <a:schemeClr val="tx1"/>
                        </a:solidFill>
                        <a:latin typeface="Times New Roman" pitchFamily="18" charset="0"/>
                        <a:ea typeface="新細明體" pitchFamily="18" charset="-12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r>
            </a:tbl>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71600" y="1772816"/>
            <a:ext cx="7200900" cy="936104"/>
          </a:xfrm>
        </p:spPr>
        <p:txBody>
          <a:bodyPr>
            <a:normAutofit/>
          </a:bodyPr>
          <a:lstStyle/>
          <a:p>
            <a:pPr algn="ctr"/>
            <a:r>
              <a:rPr kumimoji="1" lang="zh-TW" altLang="en-US" sz="6000" dirty="0" smtClean="0"/>
              <a:t>簡介</a:t>
            </a:r>
            <a:endParaRPr kumimoji="1" lang="zh-TW" altLang="en-US" sz="6000" dirty="0"/>
          </a:p>
        </p:txBody>
      </p:sp>
    </p:spTree>
    <p:extLst>
      <p:ext uri="{BB962C8B-B14F-4D97-AF65-F5344CB8AC3E}">
        <p14:creationId xmlns:p14="http://schemas.microsoft.com/office/powerpoint/2010/main" val="16147998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4000" dirty="0">
                <a:latin typeface="+mj-ea"/>
              </a:rPr>
              <a:t>背景</a:t>
            </a:r>
            <a:r>
              <a:rPr lang="zh-TW" altLang="en-US" sz="4000" dirty="0" smtClean="0">
                <a:latin typeface="+mj-ea"/>
              </a:rPr>
              <a:t>、趨勢</a:t>
            </a:r>
            <a:endParaRPr lang="zh-TW" altLang="en-US" sz="4000" dirty="0"/>
          </a:p>
        </p:txBody>
      </p:sp>
      <p:sp>
        <p:nvSpPr>
          <p:cNvPr id="3" name="內容版面配置區 2"/>
          <p:cNvSpPr>
            <a:spLocks noGrp="1"/>
          </p:cNvSpPr>
          <p:nvPr>
            <p:ph idx="1"/>
          </p:nvPr>
        </p:nvSpPr>
        <p:spPr/>
        <p:txBody>
          <a:bodyPr/>
          <a:lstStyle/>
          <a:p>
            <a:pPr marL="0" indent="0">
              <a:buNone/>
            </a:pPr>
            <a:r>
              <a:rPr lang="zh-TW" altLang="en-US" sz="2800" dirty="0">
                <a:latin typeface="+mj-ea"/>
                <a:ea typeface="+mj-ea"/>
              </a:rPr>
              <a:t> </a:t>
            </a:r>
            <a:r>
              <a:rPr lang="en-US" altLang="zh-TW" sz="2800" dirty="0" smtClean="0">
                <a:latin typeface="+mj-ea"/>
                <a:ea typeface="+mj-ea"/>
              </a:rPr>
              <a:t>1.</a:t>
            </a:r>
            <a:r>
              <a:rPr lang="zh-TW" altLang="en-US" sz="2800" dirty="0" smtClean="0">
                <a:latin typeface="+mj-ea"/>
                <a:ea typeface="+mj-ea"/>
              </a:rPr>
              <a:t>人們長期坐在辦公桌前導致肩頸不適</a:t>
            </a:r>
          </a:p>
          <a:p>
            <a:pPr algn="just" hangingPunct="0">
              <a:buNone/>
            </a:pPr>
            <a:r>
              <a:rPr lang="zh-TW" altLang="en-US" sz="2800" dirty="0">
                <a:latin typeface="+mj-ea"/>
                <a:ea typeface="+mj-ea"/>
              </a:rPr>
              <a:t> </a:t>
            </a:r>
            <a:r>
              <a:rPr lang="en-US" altLang="zh-TW" sz="2800" dirty="0" smtClean="0">
                <a:latin typeface="+mj-ea"/>
                <a:ea typeface="+mj-ea"/>
              </a:rPr>
              <a:t>2.</a:t>
            </a:r>
            <a:r>
              <a:rPr lang="zh-TW" altLang="en-US" sz="2800" dirty="0" smtClean="0">
                <a:latin typeface="+mj-ea"/>
                <a:ea typeface="+mj-ea"/>
              </a:rPr>
              <a:t>桌子的抽屜上鎖要一直帶著鑰匙很麻煩</a:t>
            </a:r>
            <a:endParaRPr lang="en-US" altLang="zh-TW" sz="2800" dirty="0" smtClean="0">
              <a:latin typeface="+mj-ea"/>
              <a:ea typeface="+mj-ea"/>
            </a:endParaRPr>
          </a:p>
          <a:p>
            <a:pPr>
              <a:buNone/>
            </a:pPr>
            <a:endParaRPr lang="zh-TW" alt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4000" dirty="0" smtClean="0"/>
              <a:t>動機</a:t>
            </a:r>
            <a:r>
              <a:rPr lang="zh-TW" altLang="en-US" sz="4000" dirty="0" smtClean="0">
                <a:latin typeface="+mj-ea"/>
              </a:rPr>
              <a:t>、目的</a:t>
            </a:r>
            <a:endParaRPr lang="zh-TW" altLang="en-US" sz="4000" dirty="0"/>
          </a:p>
        </p:txBody>
      </p:sp>
      <p:sp>
        <p:nvSpPr>
          <p:cNvPr id="3" name="內容版面配置區 2"/>
          <p:cNvSpPr>
            <a:spLocks noGrp="1"/>
          </p:cNvSpPr>
          <p:nvPr>
            <p:ph idx="1"/>
          </p:nvPr>
        </p:nvSpPr>
        <p:spPr/>
        <p:txBody>
          <a:bodyPr>
            <a:normAutofit/>
          </a:bodyPr>
          <a:lstStyle/>
          <a:p>
            <a:pPr algn="just">
              <a:buNone/>
            </a:pPr>
            <a:r>
              <a:rPr lang="zh-TW" altLang="en-US" sz="3000" dirty="0"/>
              <a:t> </a:t>
            </a:r>
            <a:r>
              <a:rPr lang="en-US" altLang="zh-TW" sz="3000" dirty="0" smtClean="0"/>
              <a:t>1.</a:t>
            </a:r>
            <a:r>
              <a:rPr lang="zh-TW" altLang="en-US" sz="3000" dirty="0" smtClean="0"/>
              <a:t>透過使用者自行定義高度，達到最舒適的環境</a:t>
            </a:r>
          </a:p>
          <a:p>
            <a:pPr algn="just">
              <a:buNone/>
            </a:pPr>
            <a:r>
              <a:rPr lang="zh-TW" altLang="en-US" sz="3000" dirty="0"/>
              <a:t> </a:t>
            </a:r>
            <a:r>
              <a:rPr lang="en-US" altLang="zh-TW" sz="3000" dirty="0" smtClean="0"/>
              <a:t>2.</a:t>
            </a:r>
            <a:r>
              <a:rPr lang="zh-TW" altLang="en-US" sz="3000" dirty="0" smtClean="0"/>
              <a:t>使用者離開座位時，只需攜帶手機不必再隨身帶著抽屜鑰匙</a:t>
            </a:r>
            <a:endParaRPr lang="en-US" altLang="zh-TW" sz="3000" dirty="0" smtClean="0"/>
          </a:p>
          <a:p>
            <a:endParaRPr lang="en-US" altLang="zh-TW" dirty="0"/>
          </a:p>
          <a:p>
            <a:endParaRPr lang="zh-TW"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sz="4000" dirty="0"/>
              <a:t>需求分析</a:t>
            </a:r>
            <a:endParaRPr lang="en-US" altLang="zh-TW" sz="4000" dirty="0"/>
          </a:p>
        </p:txBody>
      </p:sp>
      <p:sp>
        <p:nvSpPr>
          <p:cNvPr id="3" name="內容版面配置區 2"/>
          <p:cNvSpPr>
            <a:spLocks noGrp="1"/>
          </p:cNvSpPr>
          <p:nvPr>
            <p:ph idx="1"/>
          </p:nvPr>
        </p:nvSpPr>
        <p:spPr/>
        <p:txBody>
          <a:bodyPr>
            <a:normAutofit/>
          </a:bodyPr>
          <a:lstStyle/>
          <a:p>
            <a:pPr algn="just" hangingPunct="0">
              <a:buNone/>
            </a:pPr>
            <a:r>
              <a:rPr lang="zh-TW" altLang="en-US" sz="2800" dirty="0" smtClean="0"/>
              <a:t>    </a:t>
            </a:r>
            <a:r>
              <a:rPr lang="en-US" altLang="zh-TW" sz="2800" dirty="0" smtClean="0"/>
              <a:t>1.</a:t>
            </a:r>
            <a:r>
              <a:rPr lang="zh-TW" altLang="en-US" sz="2800" dirty="0" smtClean="0"/>
              <a:t>透過</a:t>
            </a:r>
            <a:r>
              <a:rPr lang="en-US" altLang="zh-TW" sz="2800" dirty="0" smtClean="0"/>
              <a:t>app</a:t>
            </a:r>
            <a:r>
              <a:rPr lang="zh-TW" altLang="en-US" sz="2800" dirty="0" smtClean="0"/>
              <a:t>控制桌面升降及高度</a:t>
            </a:r>
          </a:p>
          <a:p>
            <a:pPr algn="just" hangingPunct="0">
              <a:buNone/>
            </a:pPr>
            <a:r>
              <a:rPr lang="zh-TW" altLang="en-US" sz="2800" dirty="0"/>
              <a:t> </a:t>
            </a:r>
            <a:r>
              <a:rPr lang="zh-TW" altLang="en-US" sz="2800" dirty="0" smtClean="0"/>
              <a:t>   </a:t>
            </a:r>
            <a:r>
              <a:rPr lang="en-US" altLang="zh-TW" sz="2800" dirty="0" smtClean="0"/>
              <a:t>2.</a:t>
            </a:r>
            <a:r>
              <a:rPr lang="zh-TW" altLang="en-US" sz="2800" dirty="0" smtClean="0"/>
              <a:t>藍牙鎖定抽屜</a:t>
            </a:r>
          </a:p>
          <a:p>
            <a:pPr algn="just" hangingPunct="0">
              <a:buNone/>
            </a:pPr>
            <a:r>
              <a:rPr lang="zh-TW" altLang="en-US" sz="2800" dirty="0"/>
              <a:t> </a:t>
            </a:r>
            <a:r>
              <a:rPr lang="zh-TW" altLang="en-US" sz="2800" dirty="0" smtClean="0"/>
              <a:t>   </a:t>
            </a:r>
            <a:r>
              <a:rPr lang="en-US" altLang="zh-TW" sz="2800" dirty="0" smtClean="0"/>
              <a:t>3.</a:t>
            </a:r>
            <a:r>
              <a:rPr lang="zh-TW" altLang="en-US" sz="2800" dirty="0" smtClean="0"/>
              <a:t>圖表記錄使用週期及習慣</a:t>
            </a:r>
            <a:endParaRPr lang="en-US" altLang="zh-TW" sz="2800" dirty="0" smtClean="0"/>
          </a:p>
          <a:p>
            <a:pPr>
              <a:buNone/>
            </a:pPr>
            <a:r>
              <a:rPr lang="zh-TW" altLang="en-US" dirty="0"/>
              <a:t> </a:t>
            </a:r>
            <a:r>
              <a:rPr lang="zh-TW" altLang="en-US" dirty="0" smtClean="0"/>
              <a:t>   </a:t>
            </a:r>
            <a:endParaRPr lang="zh-TW" alt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22960" y="476672"/>
            <a:ext cx="7543800" cy="1260689"/>
          </a:xfrm>
        </p:spPr>
        <p:txBody>
          <a:bodyPr>
            <a:normAutofit/>
          </a:bodyPr>
          <a:lstStyle/>
          <a:p>
            <a:r>
              <a:rPr lang="zh-TW" altLang="en-US" sz="4000" smtClean="0"/>
              <a:t>構想</a:t>
            </a:r>
            <a:endParaRPr lang="zh-TW" altLang="en-US" sz="4000" dirty="0"/>
          </a:p>
        </p:txBody>
      </p:sp>
      <p:sp>
        <p:nvSpPr>
          <p:cNvPr id="3" name="內容版面配置區 2"/>
          <p:cNvSpPr>
            <a:spLocks noGrp="1"/>
          </p:cNvSpPr>
          <p:nvPr>
            <p:ph idx="1"/>
          </p:nvPr>
        </p:nvSpPr>
        <p:spPr/>
        <p:txBody>
          <a:bodyPr/>
          <a:lstStyle/>
          <a:p>
            <a:pPr marL="0" indent="-457200" algn="just" hangingPunct="0"/>
            <a:r>
              <a:rPr lang="en-US" sz="2800" dirty="0" smtClean="0">
                <a:latin typeface="times new roman" charset="0"/>
              </a:rPr>
              <a:t>APP</a:t>
            </a:r>
            <a:r>
              <a:rPr lang="zh-TW" altLang="en-US" sz="2800" dirty="0" smtClean="0">
                <a:latin typeface="times new roman" charset="0"/>
              </a:rPr>
              <a:t>提供使用者圖形</a:t>
            </a:r>
            <a:r>
              <a:rPr lang="zh-TW" altLang="en-US" sz="2800" dirty="0">
                <a:latin typeface="times new roman" charset="0"/>
              </a:rPr>
              <a:t>操控介面，便利使用者設定</a:t>
            </a:r>
            <a:r>
              <a:rPr lang="zh-TW" altLang="en-US" sz="2800" dirty="0" smtClean="0">
                <a:latin typeface="times new roman" charset="0"/>
              </a:rPr>
              <a:t>多種升降</a:t>
            </a:r>
            <a:r>
              <a:rPr lang="zh-TW" altLang="en-US" sz="2800" dirty="0">
                <a:latin typeface="times new roman" charset="0"/>
              </a:rPr>
              <a:t>情境，包含升降位置、時間或</a:t>
            </a:r>
            <a:r>
              <a:rPr lang="zh-TW" altLang="en-US" sz="2800" dirty="0" smtClean="0">
                <a:latin typeface="times new roman" charset="0"/>
              </a:rPr>
              <a:t>週期。</a:t>
            </a:r>
          </a:p>
          <a:p>
            <a:pPr marL="0" indent="-457200" algn="just" hangingPunct="0"/>
            <a:r>
              <a:rPr lang="zh-TW" altLang="zh-TW" sz="2800" dirty="0">
                <a:latin typeface="times new roman" charset="0"/>
              </a:rPr>
              <a:t>藍芽模組控制抽屜鎖定，當使用者離開到藍芽接收不到的範圍後，藍芽抽屜將會自動鎖定，反之，進到藍芽接收範圍內則自動解鎖。</a:t>
            </a:r>
          </a:p>
          <a:p>
            <a:pPr marL="0" indent="-457200" algn="just" hangingPunct="0"/>
            <a:r>
              <a:rPr lang="en-US" altLang="zh-TW" sz="2800" dirty="0">
                <a:latin typeface="times new roman" charset="0"/>
              </a:rPr>
              <a:t>App</a:t>
            </a:r>
            <a:r>
              <a:rPr lang="zh-TW" altLang="zh-TW" sz="2800" dirty="0">
                <a:latin typeface="times new roman" charset="0"/>
              </a:rPr>
              <a:t>內建構歷史紀錄及統計圖表，週期分別為一日，一週，一月，記錄使用習慣。 </a:t>
            </a:r>
            <a:endParaRPr lang="zh-TW" altLang="en-US" sz="2800" dirty="0">
              <a:latin typeface="times new roman"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259632" y="1916832"/>
            <a:ext cx="7200900" cy="1485900"/>
          </a:xfrm>
        </p:spPr>
        <p:txBody>
          <a:bodyPr>
            <a:noAutofit/>
          </a:bodyPr>
          <a:lstStyle/>
          <a:p>
            <a:pPr algn="ctr"/>
            <a:r>
              <a:rPr lang="zh-TW" altLang="en-US" sz="6000" dirty="0"/>
              <a:t>需求、功能說明</a:t>
            </a:r>
            <a:r>
              <a:rPr kumimoji="1" lang="zh-TW" altLang="en-US" sz="6000" dirty="0"/>
              <a:t/>
            </a:r>
            <a:br>
              <a:rPr kumimoji="1" lang="zh-TW" altLang="en-US" sz="6000" dirty="0"/>
            </a:br>
            <a:endParaRPr kumimoji="1" lang="zh-TW" altLang="en-US" sz="6000" dirty="0"/>
          </a:p>
        </p:txBody>
      </p:sp>
    </p:spTree>
    <p:extLst>
      <p:ext uri="{BB962C8B-B14F-4D97-AF65-F5344CB8AC3E}">
        <p14:creationId xmlns:p14="http://schemas.microsoft.com/office/powerpoint/2010/main" val="14368194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sz="4000" dirty="0" smtClean="0"/>
              <a:t>app</a:t>
            </a:r>
            <a:r>
              <a:rPr lang="zh-TW" altLang="en-US" sz="4000" dirty="0" smtClean="0"/>
              <a:t>介面</a:t>
            </a:r>
            <a:endParaRPr lang="zh-TW" altLang="en-US" sz="4000" dirty="0"/>
          </a:p>
        </p:txBody>
      </p:sp>
      <p:pic>
        <p:nvPicPr>
          <p:cNvPr id="3" name="圖片 2"/>
          <p:cNvPicPr>
            <a:picLocks noChangeAspect="1"/>
          </p:cNvPicPr>
          <p:nvPr/>
        </p:nvPicPr>
        <p:blipFill>
          <a:blip r:embed="rId2"/>
          <a:stretch>
            <a:fillRect/>
          </a:stretch>
        </p:blipFill>
        <p:spPr>
          <a:xfrm>
            <a:off x="3387233" y="1813718"/>
            <a:ext cx="2320330" cy="4051919"/>
          </a:xfrm>
          <a:prstGeom prst="rect">
            <a:avLst/>
          </a:prstGeom>
        </p:spPr>
      </p:pic>
      <p:sp>
        <p:nvSpPr>
          <p:cNvPr id="4" name="文字方塊 3"/>
          <p:cNvSpPr txBox="1"/>
          <p:nvPr/>
        </p:nvSpPr>
        <p:spPr>
          <a:xfrm>
            <a:off x="3741326" y="5865637"/>
            <a:ext cx="1612143" cy="369332"/>
          </a:xfrm>
          <a:prstGeom prst="rect">
            <a:avLst/>
          </a:prstGeom>
          <a:noFill/>
        </p:spPr>
        <p:txBody>
          <a:bodyPr wrap="square" rtlCol="0">
            <a:spAutoFit/>
          </a:bodyPr>
          <a:lstStyle/>
          <a:p>
            <a:r>
              <a:rPr kumimoji="1" lang="zh-TW" altLang="en-US" smtClean="0"/>
              <a:t>升降控制頁面</a:t>
            </a:r>
            <a:endParaRPr kumimoji="1" lang="zh-TW" altLang="en-US" dirty="0"/>
          </a:p>
        </p:txBody>
      </p:sp>
      <p:pic>
        <p:nvPicPr>
          <p:cNvPr id="5" name="圖片 4"/>
          <p:cNvPicPr>
            <a:picLocks noChangeAspect="1"/>
          </p:cNvPicPr>
          <p:nvPr/>
        </p:nvPicPr>
        <p:blipFill>
          <a:blip r:embed="rId3"/>
          <a:stretch>
            <a:fillRect/>
          </a:stretch>
        </p:blipFill>
        <p:spPr>
          <a:xfrm>
            <a:off x="6030049" y="1802938"/>
            <a:ext cx="2319017" cy="4073480"/>
          </a:xfrm>
          <a:prstGeom prst="rect">
            <a:avLst/>
          </a:prstGeom>
        </p:spPr>
      </p:pic>
      <p:sp>
        <p:nvSpPr>
          <p:cNvPr id="46" name="文字方塊 45"/>
          <p:cNvSpPr txBox="1"/>
          <p:nvPr/>
        </p:nvSpPr>
        <p:spPr>
          <a:xfrm>
            <a:off x="6383157" y="5874813"/>
            <a:ext cx="1612800" cy="369332"/>
          </a:xfrm>
          <a:prstGeom prst="rect">
            <a:avLst/>
          </a:prstGeom>
          <a:noFill/>
        </p:spPr>
        <p:txBody>
          <a:bodyPr wrap="square" rtlCol="0">
            <a:spAutoFit/>
          </a:bodyPr>
          <a:lstStyle/>
          <a:p>
            <a:r>
              <a:rPr kumimoji="1" lang="zh-TW" altLang="en-US" smtClean="0"/>
              <a:t>使用紀錄頁面</a:t>
            </a:r>
            <a:endParaRPr kumimoji="1" lang="zh-TW" altLang="en-US" dirty="0"/>
          </a:p>
        </p:txBody>
      </p:sp>
      <p:pic>
        <p:nvPicPr>
          <p:cNvPr id="7" name="圖片 6"/>
          <p:cNvPicPr>
            <a:picLocks noChangeAspect="1"/>
          </p:cNvPicPr>
          <p:nvPr/>
        </p:nvPicPr>
        <p:blipFill>
          <a:blip r:embed="rId4"/>
          <a:stretch>
            <a:fillRect/>
          </a:stretch>
        </p:blipFill>
        <p:spPr>
          <a:xfrm>
            <a:off x="755576" y="1824499"/>
            <a:ext cx="2309172" cy="4050314"/>
          </a:xfrm>
          <a:prstGeom prst="rect">
            <a:avLst/>
          </a:prstGeom>
        </p:spPr>
      </p:pic>
      <p:sp>
        <p:nvSpPr>
          <p:cNvPr id="47" name="文字方塊 46"/>
          <p:cNvSpPr txBox="1"/>
          <p:nvPr/>
        </p:nvSpPr>
        <p:spPr>
          <a:xfrm>
            <a:off x="1414693" y="5865637"/>
            <a:ext cx="1174354" cy="369332"/>
          </a:xfrm>
          <a:prstGeom prst="rect">
            <a:avLst/>
          </a:prstGeom>
          <a:noFill/>
        </p:spPr>
        <p:txBody>
          <a:bodyPr wrap="square" rtlCol="0">
            <a:spAutoFit/>
          </a:bodyPr>
          <a:lstStyle/>
          <a:p>
            <a:r>
              <a:rPr kumimoji="1" lang="zh-TW" altLang="en-US" smtClean="0"/>
              <a:t>登入頁面</a:t>
            </a:r>
            <a:endParaRPr kumimoji="1" lang="zh-TW" alt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回顧">
  <a:themeElements>
    <a:clrScheme name="回顧">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顧">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顧">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252</TotalTime>
  <Words>772</Words>
  <Application>Microsoft Macintosh PowerPoint</Application>
  <PresentationFormat>如螢幕大小 (4:3)</PresentationFormat>
  <Paragraphs>169</Paragraphs>
  <Slides>25</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25</vt:i4>
      </vt:variant>
    </vt:vector>
  </HeadingPairs>
  <TitlesOfParts>
    <vt:vector size="32" baseType="lpstr">
      <vt:lpstr>Calibri</vt:lpstr>
      <vt:lpstr>Calibri Light</vt:lpstr>
      <vt:lpstr>times new roman</vt:lpstr>
      <vt:lpstr>times new roman</vt:lpstr>
      <vt:lpstr>微軟正黑體 Light</vt:lpstr>
      <vt:lpstr>新細明體</vt:lpstr>
      <vt:lpstr>回顧</vt:lpstr>
      <vt:lpstr>自動升降平台系統</vt:lpstr>
      <vt:lpstr>目錄 </vt:lpstr>
      <vt:lpstr>簡介</vt:lpstr>
      <vt:lpstr>背景、趨勢</vt:lpstr>
      <vt:lpstr>動機、目的</vt:lpstr>
      <vt:lpstr>需求分析</vt:lpstr>
      <vt:lpstr>構想</vt:lpstr>
      <vt:lpstr>需求、功能說明 </vt:lpstr>
      <vt:lpstr>app介面</vt:lpstr>
      <vt:lpstr>app介面</vt:lpstr>
      <vt:lpstr>功能說明</vt:lpstr>
      <vt:lpstr>功能說明</vt:lpstr>
      <vt:lpstr>功能說明</vt:lpstr>
      <vt:lpstr>功能說明</vt:lpstr>
      <vt:lpstr>功能說明</vt:lpstr>
      <vt:lpstr>功能說明</vt:lpstr>
      <vt:lpstr>系統架構</vt:lpstr>
      <vt:lpstr>app功能架構</vt:lpstr>
      <vt:lpstr>UML</vt:lpstr>
      <vt:lpstr>類別圖</vt:lpstr>
      <vt:lpstr>Resource Required</vt:lpstr>
      <vt:lpstr>工具</vt:lpstr>
      <vt:lpstr>人員工作分配＿文件</vt:lpstr>
      <vt:lpstr>人員工作分配＿實作</vt:lpstr>
      <vt:lpstr>Schedule</vt:lpstr>
    </vt:vector>
  </TitlesOfParts>
  <Company>JC-TEAM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自動升降平台系統</dc:title>
  <dc:creator>JCT-MEM</dc:creator>
  <cp:lastModifiedBy>Microsoft Office 使用者</cp:lastModifiedBy>
  <cp:revision>45</cp:revision>
  <dcterms:created xsi:type="dcterms:W3CDTF">2018-11-06T11:52:40Z</dcterms:created>
  <dcterms:modified xsi:type="dcterms:W3CDTF">2018-11-12T13:24:51Z</dcterms:modified>
</cp:coreProperties>
</file>